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700" r:id="rId6"/>
  </p:sldMasterIdLst>
  <p:sldIdLst>
    <p:sldId id="261" r:id="rId7"/>
    <p:sldId id="262" r:id="rId8"/>
    <p:sldId id="294" r:id="rId9"/>
    <p:sldId id="295" r:id="rId10"/>
    <p:sldId id="268" r:id="rId11"/>
    <p:sldId id="269" r:id="rId12"/>
    <p:sldId id="324" r:id="rId13"/>
    <p:sldId id="325" r:id="rId14"/>
    <p:sldId id="326" r:id="rId15"/>
    <p:sldId id="301" r:id="rId16"/>
    <p:sldId id="306" r:id="rId17"/>
    <p:sldId id="307" r:id="rId18"/>
    <p:sldId id="309" r:id="rId19"/>
    <p:sldId id="310" r:id="rId20"/>
    <p:sldId id="311" r:id="rId21"/>
    <p:sldId id="312" r:id="rId22"/>
    <p:sldId id="313" r:id="rId23"/>
    <p:sldId id="314" r:id="rId24"/>
    <p:sldId id="315" r:id="rId25"/>
    <p:sldId id="316" r:id="rId26"/>
    <p:sldId id="317" r:id="rId27"/>
    <p:sldId id="319" r:id="rId28"/>
    <p:sldId id="318" r:id="rId29"/>
    <p:sldId id="302" r:id="rId30"/>
    <p:sldId id="321" r:id="rId31"/>
    <p:sldId id="320" r:id="rId32"/>
    <p:sldId id="304" r:id="rId33"/>
    <p:sldId id="327" r:id="rId34"/>
    <p:sldId id="303" r:id="rId35"/>
    <p:sldId id="257" r:id="rId36"/>
    <p:sldId id="258" r:id="rId37"/>
    <p:sldId id="259" r:id="rId38"/>
    <p:sldId id="260" r:id="rId39"/>
    <p:sldId id="322" r:id="rId40"/>
    <p:sldId id="323" r:id="rId41"/>
    <p:sldId id="328" r:id="rId42"/>
    <p:sldId id="305" r:id="rId43"/>
    <p:sldId id="291" r:id="rId44"/>
    <p:sldId id="817" r:id="rId45"/>
    <p:sldId id="29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low, S. Allen" initials="DSA" lastIdx="2" clrIdx="0">
    <p:extLst>
      <p:ext uri="{19B8F6BF-5375-455C-9EA6-DF929625EA0E}">
        <p15:presenceInfo xmlns:p15="http://schemas.microsoft.com/office/powerpoint/2012/main" userId="S::Sherman.Dunlow@va.gov::e47a3743-5ef0-4994-9d38-e6c099669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7F14EE75-C8CC-4776-8646-FCE586C27B42}"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408091244"/>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5894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66561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409371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96199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14420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CC56-792E-4E9D-9D4C-8CB5EF803F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65F84-B24B-48DF-9C41-BF6613B26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46556-2215-4D64-BF3D-E8B53995ABC1}"/>
              </a:ext>
            </a:extLst>
          </p:cNvPr>
          <p:cNvSpPr>
            <a:spLocks noGrp="1"/>
          </p:cNvSpPr>
          <p:nvPr>
            <p:ph type="dt" sz="half" idx="10"/>
          </p:nvPr>
        </p:nvSpPr>
        <p:spPr/>
        <p:txBody>
          <a:bodyPr/>
          <a:lstStyle/>
          <a:p>
            <a:fld id="{26A07DBC-C15D-4BFD-91D0-1C1E9CD2225B}" type="datetimeFigureOut">
              <a:rPr lang="en-US" smtClean="0"/>
              <a:t>6/29/2021</a:t>
            </a:fld>
            <a:endParaRPr lang="en-US"/>
          </a:p>
        </p:txBody>
      </p:sp>
      <p:sp>
        <p:nvSpPr>
          <p:cNvPr id="5" name="Footer Placeholder 4">
            <a:extLst>
              <a:ext uri="{FF2B5EF4-FFF2-40B4-BE49-F238E27FC236}">
                <a16:creationId xmlns:a16="http://schemas.microsoft.com/office/drawing/2014/main" id="{343280EA-9A13-4106-B539-6196EA528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FB809-A194-4B6F-810E-48661C74A02C}"/>
              </a:ext>
            </a:extLst>
          </p:cNvPr>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58978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CB957-BC9B-46C5-933D-63A045BD851A}"/>
              </a:ext>
            </a:extLst>
          </p:cNvPr>
          <p:cNvSpPr>
            <a:spLocks noGrp="1"/>
          </p:cNvSpPr>
          <p:nvPr>
            <p:ph type="dt" sz="half" idx="10"/>
          </p:nvPr>
        </p:nvSpPr>
        <p:spPr/>
        <p:txBody>
          <a:bodyPr/>
          <a:lstStyle/>
          <a:p>
            <a:fld id="{A4A5FC9F-8C92-486F-805F-5A1DB6B47021}" type="datetimeFigureOut">
              <a:rPr lang="en-US" smtClean="0"/>
              <a:t>6/29/2021</a:t>
            </a:fld>
            <a:endParaRPr lang="en-US"/>
          </a:p>
        </p:txBody>
      </p:sp>
      <p:sp>
        <p:nvSpPr>
          <p:cNvPr id="3" name="Footer Placeholder 2">
            <a:extLst>
              <a:ext uri="{FF2B5EF4-FFF2-40B4-BE49-F238E27FC236}">
                <a16:creationId xmlns:a16="http://schemas.microsoft.com/office/drawing/2014/main" id="{FDCFAA41-0B43-44D4-8DF4-24F8A0E40E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12A3DB-89B5-403E-8D7C-B2AB1B3D14BA}"/>
              </a:ext>
            </a:extLst>
          </p:cNvPr>
          <p:cNvSpPr>
            <a:spLocks noGrp="1"/>
          </p:cNvSpPr>
          <p:nvPr>
            <p:ph type="sldNum" sz="quarter" idx="12"/>
          </p:nvPr>
        </p:nvSpPr>
        <p:spPr/>
        <p:txBody>
          <a:bodyPr/>
          <a:lstStyle/>
          <a:p>
            <a:fld id="{73362A25-BEDF-4DCB-A0EF-AEBCD7F35F34}" type="slidenum">
              <a:rPr lang="en-US" smtClean="0"/>
              <a:t>‹#›</a:t>
            </a:fld>
            <a:endParaRPr lang="en-US"/>
          </a:p>
        </p:txBody>
      </p:sp>
    </p:spTree>
    <p:extLst>
      <p:ext uri="{BB962C8B-B14F-4D97-AF65-F5344CB8AC3E}">
        <p14:creationId xmlns:p14="http://schemas.microsoft.com/office/powerpoint/2010/main" val="3541579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2879434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37922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58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90828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7466447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1536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44745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968911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97437854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5687054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1803081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6428442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4224663189"/>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6300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87516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43813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168632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80427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77221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14623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582842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998564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46692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E38E-489C-4C0F-BAA5-A541DE203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4CEC81-8E44-4DC6-93CE-5323C2619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89C579-74AB-467A-9180-D2BD4BD51930}"/>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5" name="Footer Placeholder 4">
            <a:extLst>
              <a:ext uri="{FF2B5EF4-FFF2-40B4-BE49-F238E27FC236}">
                <a16:creationId xmlns:a16="http://schemas.microsoft.com/office/drawing/2014/main" id="{A0FA53F9-C860-4122-8B63-A348DCC30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01FFA-5791-4FFE-9DE0-589C501379B8}"/>
              </a:ext>
            </a:extLst>
          </p:cNvPr>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94240629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2B7-D196-4E11-A373-95D123048B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6AD1B-BB91-4563-BE9D-502DAE536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C95EA-043B-47F5-BEA3-3178D354DD59}"/>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5" name="Footer Placeholder 4">
            <a:extLst>
              <a:ext uri="{FF2B5EF4-FFF2-40B4-BE49-F238E27FC236}">
                <a16:creationId xmlns:a16="http://schemas.microsoft.com/office/drawing/2014/main" id="{8936121E-0754-4CAF-BD8C-1B9A8B01F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A4A2D-8D65-40EF-80B7-9B7C0C47B39D}"/>
              </a:ext>
            </a:extLst>
          </p:cNvPr>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79739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444950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2327-11D8-4FC9-B963-85F904A0F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FE39A-0392-435E-BA28-94E905766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9B62BD-48AE-46A0-B558-0241C1F6A4CA}"/>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5" name="Footer Placeholder 4">
            <a:extLst>
              <a:ext uri="{FF2B5EF4-FFF2-40B4-BE49-F238E27FC236}">
                <a16:creationId xmlns:a16="http://schemas.microsoft.com/office/drawing/2014/main" id="{7ACFA538-0423-405A-BC85-A1864B841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43EB3-667F-405E-8F76-16381836D7BF}"/>
              </a:ext>
            </a:extLst>
          </p:cNvPr>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184406C8-DE54-42A5-9FE0-1B59E76E814A}"/>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284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7F20-1854-43E6-BF60-8524288BC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7211D-22FB-4C05-8057-D819D90EB1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75393-6799-4326-8E4D-C7A9AB953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B7CC48-C84F-4E76-9C93-790B766CB812}"/>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6" name="Footer Placeholder 5">
            <a:extLst>
              <a:ext uri="{FF2B5EF4-FFF2-40B4-BE49-F238E27FC236}">
                <a16:creationId xmlns:a16="http://schemas.microsoft.com/office/drawing/2014/main" id="{156FB5E0-085A-4239-9930-3CDDBF269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9DE7C-7AB3-4AEB-B892-6BD27D6CF3BE}"/>
              </a:ext>
            </a:extLst>
          </p:cNvPr>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3547042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FA85-3C49-4D6F-B9AE-BE49C01215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6F911F-B5BF-4A05-82B0-7548C57B6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6BB0B-3939-46BB-BBE6-ED515E2E6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36B77A-F52C-4F83-A9D2-8DF7DD1EF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C713D-EA3F-46EE-B894-AFC96C8937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4A575B-7EC1-4DFC-AC3B-8BB9ED38A4CE}"/>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8" name="Footer Placeholder 7">
            <a:extLst>
              <a:ext uri="{FF2B5EF4-FFF2-40B4-BE49-F238E27FC236}">
                <a16:creationId xmlns:a16="http://schemas.microsoft.com/office/drawing/2014/main" id="{6FD2800E-0E1D-48C2-B75D-8F9EBFDC5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AB39B6-F450-4FC3-AEFB-530033726EE3}"/>
              </a:ext>
            </a:extLst>
          </p:cNvPr>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14281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C69B-AA0B-4F70-ADE4-A0F995F48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C20BB-E2C5-4C87-9BA0-C4C8A8B1CDA9}"/>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4" name="Footer Placeholder 3">
            <a:extLst>
              <a:ext uri="{FF2B5EF4-FFF2-40B4-BE49-F238E27FC236}">
                <a16:creationId xmlns:a16="http://schemas.microsoft.com/office/drawing/2014/main" id="{09EFD21D-4A44-430D-A202-B9AA15B47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90C52F-64D6-4384-9B78-5A5CE3236669}"/>
              </a:ext>
            </a:extLst>
          </p:cNvPr>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19895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A4EBA-DBFB-457B-A684-734CA132C5EA}"/>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3" name="Footer Placeholder 2">
            <a:extLst>
              <a:ext uri="{FF2B5EF4-FFF2-40B4-BE49-F238E27FC236}">
                <a16:creationId xmlns:a16="http://schemas.microsoft.com/office/drawing/2014/main" id="{4CA02F1E-EA14-4438-BB2E-530F53953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67CCCE-851C-4F67-879D-81925787CB11}"/>
              </a:ext>
            </a:extLst>
          </p:cNvPr>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67126075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1605-59CC-48E2-91E4-EC825B22D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15F2A-E977-40AE-A1AA-BD69E739B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8891E-A981-4598-B594-8945C8A33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A6D88-0423-4EC1-B5A9-CBE172B35C28}"/>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6" name="Footer Placeholder 5">
            <a:extLst>
              <a:ext uri="{FF2B5EF4-FFF2-40B4-BE49-F238E27FC236}">
                <a16:creationId xmlns:a16="http://schemas.microsoft.com/office/drawing/2014/main" id="{5E6CE714-1CA6-42C6-83A4-929E8E063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A301E-4C96-4E1F-8414-25B4E9189DBC}"/>
              </a:ext>
            </a:extLst>
          </p:cNvPr>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7573283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93C-4756-4368-8BCC-B7F2B008B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787D16-A767-485C-AB83-37FEBBACD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D80586-A80A-4AA7-9B48-35662B7C9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BCE92-5752-49D7-B6FE-8C963B94F0C7}"/>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6" name="Footer Placeholder 5">
            <a:extLst>
              <a:ext uri="{FF2B5EF4-FFF2-40B4-BE49-F238E27FC236}">
                <a16:creationId xmlns:a16="http://schemas.microsoft.com/office/drawing/2014/main" id="{554AD1E2-8199-4CB4-834A-4FCFCB174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28456-EC16-4CE7-882B-E1257EAEE3B2}"/>
              </a:ext>
            </a:extLst>
          </p:cNvPr>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95314392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B692-1008-4624-9FDB-EBE8C87EA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7BA63-E3BE-480F-99F7-BC1880242E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02C52-534F-4BCD-BFB8-26990E66EF74}"/>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5" name="Footer Placeholder 4">
            <a:extLst>
              <a:ext uri="{FF2B5EF4-FFF2-40B4-BE49-F238E27FC236}">
                <a16:creationId xmlns:a16="http://schemas.microsoft.com/office/drawing/2014/main" id="{FB984EEA-3945-45C6-8CA8-CE8271F8D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DA45A-9DE4-42FD-A8CC-7D914322550F}"/>
              </a:ext>
            </a:extLst>
          </p:cNvPr>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244608023"/>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977A2-9382-4CAD-B719-6A51A813CA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36689-42C5-4B35-9EB0-45DCC7D313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7AB10-2DFA-43FB-BD2D-D0DA4F420392}"/>
              </a:ext>
            </a:extLst>
          </p:cNvPr>
          <p:cNvSpPr>
            <a:spLocks noGrp="1"/>
          </p:cNvSpPr>
          <p:nvPr>
            <p:ph type="dt" sz="half" idx="10"/>
          </p:nvPr>
        </p:nvSpPr>
        <p:spPr/>
        <p:txBody>
          <a:bodyPr/>
          <a:lstStyle/>
          <a:p>
            <a:fld id="{C764DE79-268F-4C1A-8933-263129D2AF90}" type="datetimeFigureOut">
              <a:rPr lang="en-US" smtClean="0"/>
              <a:t>6/29/2021</a:t>
            </a:fld>
            <a:endParaRPr lang="en-US"/>
          </a:p>
        </p:txBody>
      </p:sp>
      <p:sp>
        <p:nvSpPr>
          <p:cNvPr id="5" name="Footer Placeholder 4">
            <a:extLst>
              <a:ext uri="{FF2B5EF4-FFF2-40B4-BE49-F238E27FC236}">
                <a16:creationId xmlns:a16="http://schemas.microsoft.com/office/drawing/2014/main" id="{DE631DD2-6D30-4425-8D3D-B09A5E3AD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DD02E-865F-4F34-AB26-FB046EB0FE4D}"/>
              </a:ext>
            </a:extLst>
          </p:cNvPr>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6901643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00556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255063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115029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41327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a:p>
        </p:txBody>
      </p:sp>
    </p:spTree>
    <p:extLst>
      <p:ext uri="{BB962C8B-B14F-4D97-AF65-F5344CB8AC3E}">
        <p14:creationId xmlns:p14="http://schemas.microsoft.com/office/powerpoint/2010/main" val="387070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oleObject" Target="../embeddings/oleObject2.bin"/><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vmlDrawing" Target="../drawings/vmlDrawing2.vml"/><Relationship Id="rId28" Type="http://schemas.openxmlformats.org/officeDocument/2006/relationships/image" Target="../media/image2.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9"/>
            </p:custDataLst>
            <p:extLst>
              <p:ext uri="{D42A27DB-BD31-4B8C-83A1-F6EECF244321}">
                <p14:modId xmlns:p14="http://schemas.microsoft.com/office/powerpoint/2010/main" val="348808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3" name="think-cell Slide" r:id="rId21" imgW="395" imgH="396" progId="TCLayout.ActiveDocument.1">
                  <p:embed/>
                </p:oleObj>
              </mc:Choice>
              <mc:Fallback>
                <p:oleObj name="think-cell Slide" r:id="rId21"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7F14EE75-C8CC-4776-8646-FCE586C27B42}" type="slidenum">
              <a:rPr lang="en-US" smtClean="0"/>
              <a:t>‹#›</a:t>
            </a:fld>
            <a:endParaRPr lang="en-US"/>
          </a:p>
        </p:txBody>
      </p:sp>
    </p:spTree>
    <p:extLst>
      <p:ext uri="{BB962C8B-B14F-4D97-AF65-F5344CB8AC3E}">
        <p14:creationId xmlns:p14="http://schemas.microsoft.com/office/powerpoint/2010/main" val="3133732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9" r:id="rId16"/>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84055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67"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14926913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0F922-D60A-4A25-85B1-6FFDDA562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A7C7D1-5B02-4C1B-9AE7-8A44194F4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DC13D-7EB7-4A48-B522-0041F1021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3FA38-59FC-4D52-89E8-C7D433C37891}" type="datetimeFigureOut">
              <a:rPr lang="en-US" smtClean="0"/>
              <a:t>6/29/2021</a:t>
            </a:fld>
            <a:endParaRPr lang="en-US"/>
          </a:p>
        </p:txBody>
      </p:sp>
      <p:sp>
        <p:nvSpPr>
          <p:cNvPr id="5" name="Footer Placeholder 4">
            <a:extLst>
              <a:ext uri="{FF2B5EF4-FFF2-40B4-BE49-F238E27FC236}">
                <a16:creationId xmlns:a16="http://schemas.microsoft.com/office/drawing/2014/main" id="{F18B8FBD-AB51-4D94-84AB-9680211DF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0E80C6-FEEB-4120-9D86-761FFE389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4EE75-C8CC-4776-8646-FCE586C27B42}" type="slidenum">
              <a:rPr lang="en-US" smtClean="0"/>
              <a:t>‹#›</a:t>
            </a:fld>
            <a:endParaRPr lang="en-US"/>
          </a:p>
        </p:txBody>
      </p:sp>
    </p:spTree>
    <p:extLst>
      <p:ext uri="{BB962C8B-B14F-4D97-AF65-F5344CB8AC3E}">
        <p14:creationId xmlns:p14="http://schemas.microsoft.com/office/powerpoint/2010/main" val="27554783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hyperlink" Target="https://vssc.med.va.gov/VSSCMainApp/products.aspx?PgmArea=59" TargetMode="Externa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7AA50-7F95-4A71-A8A2-BA338EAA27F5}"/>
              </a:ext>
            </a:extLst>
          </p:cNvPr>
          <p:cNvSpPr>
            <a:spLocks noGrp="1"/>
          </p:cNvSpPr>
          <p:nvPr>
            <p:ph type="ctrTitle"/>
          </p:nvPr>
        </p:nvSpPr>
        <p:spPr/>
        <p:txBody>
          <a:bodyPr>
            <a:normAutofit fontScale="90000"/>
          </a:bodyPr>
          <a:lstStyle/>
          <a:p>
            <a:r>
              <a:rPr lang="en-US" dirty="0">
                <a:solidFill>
                  <a:schemeClr val="tx1"/>
                </a:solidFill>
              </a:rPr>
              <a:t>Managing and Navigating </a:t>
            </a:r>
            <a:r>
              <a:rPr lang="en-US" dirty="0" err="1">
                <a:solidFill>
                  <a:schemeClr val="tx1"/>
                </a:solidFill>
              </a:rPr>
              <a:t>WinRMS</a:t>
            </a:r>
            <a:br>
              <a:rPr lang="en-US" dirty="0">
                <a:solidFill>
                  <a:schemeClr val="tx1"/>
                </a:solidFill>
              </a:rPr>
            </a:br>
            <a:r>
              <a:rPr lang="en-US" sz="4400" dirty="0">
                <a:solidFill>
                  <a:schemeClr val="tx1"/>
                </a:solidFill>
              </a:rPr>
              <a:t>Session 3:  How to Manage the Noise in a Download</a:t>
            </a:r>
          </a:p>
        </p:txBody>
      </p:sp>
      <p:sp>
        <p:nvSpPr>
          <p:cNvPr id="5" name="Subtitle 4">
            <a:extLst>
              <a:ext uri="{FF2B5EF4-FFF2-40B4-BE49-F238E27FC236}">
                <a16:creationId xmlns:a16="http://schemas.microsoft.com/office/drawing/2014/main" id="{96139B49-CA34-4F89-8785-E2B8CA75DF8B}"/>
              </a:ext>
            </a:extLst>
          </p:cNvPr>
          <p:cNvSpPr>
            <a:spLocks noGrp="1"/>
          </p:cNvSpPr>
          <p:nvPr>
            <p:ph type="subTitle" idx="1"/>
          </p:nvPr>
        </p:nvSpPr>
        <p:spPr/>
        <p:txBody>
          <a:bodyPr>
            <a:normAutofit fontScale="92500" lnSpcReduction="10000"/>
          </a:bodyPr>
          <a:lstStyle/>
          <a:p>
            <a:r>
              <a:rPr lang="en-US" dirty="0"/>
              <a:t>Erin Olsen, Supervisory Budget Analyst – St. Louis</a:t>
            </a:r>
          </a:p>
          <a:p>
            <a:r>
              <a:rPr lang="en-US" dirty="0"/>
              <a:t>Kari Points, Director Research Operations Iowa City</a:t>
            </a:r>
          </a:p>
          <a:p>
            <a:r>
              <a:rPr lang="en-US" dirty="0"/>
              <a:t>Antonio Laracuente, Director Field Operations - ORD</a:t>
            </a:r>
          </a:p>
          <a:p>
            <a:r>
              <a:rPr lang="en-US" dirty="0"/>
              <a:t>June 16, 2021</a:t>
            </a:r>
          </a:p>
        </p:txBody>
      </p:sp>
    </p:spTree>
    <p:extLst>
      <p:ext uri="{BB962C8B-B14F-4D97-AF65-F5344CB8AC3E}">
        <p14:creationId xmlns:p14="http://schemas.microsoft.com/office/powerpoint/2010/main" val="31236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Reconcile FMS to RMS</a:t>
            </a:r>
          </a:p>
        </p:txBody>
      </p:sp>
      <p:sp>
        <p:nvSpPr>
          <p:cNvPr id="3" name="Content Placeholder 2">
            <a:extLst>
              <a:ext uri="{FF2B5EF4-FFF2-40B4-BE49-F238E27FC236}">
                <a16:creationId xmlns:a16="http://schemas.microsoft.com/office/drawing/2014/main" id="{D2197A80-72CE-40E6-83DD-82CB2C26BBAC}"/>
              </a:ext>
            </a:extLst>
          </p:cNvPr>
          <p:cNvSpPr>
            <a:spLocks noGrp="1"/>
          </p:cNvSpPr>
          <p:nvPr>
            <p:ph idx="1"/>
          </p:nvPr>
        </p:nvSpPr>
        <p:spPr>
          <a:xfrm>
            <a:off x="838200" y="1147109"/>
            <a:ext cx="10515600" cy="4818857"/>
          </a:xfrm>
        </p:spPr>
        <p:txBody>
          <a:bodyPr>
            <a:normAutofit lnSpcReduction="10000"/>
          </a:bodyPr>
          <a:lstStyle/>
          <a:p>
            <a:r>
              <a:rPr lang="en-US" dirty="0"/>
              <a:t>It is extremely important to frequently balance your </a:t>
            </a:r>
            <a:r>
              <a:rPr lang="en-US" dirty="0" err="1"/>
              <a:t>WinRMS</a:t>
            </a:r>
            <a:r>
              <a:rPr lang="en-US" dirty="0"/>
              <a:t> FCP balances to FMS!</a:t>
            </a:r>
          </a:p>
          <a:p>
            <a:r>
              <a:rPr lang="en-US" dirty="0"/>
              <a:t>The size and complexity of your program can determine how often you do this.  Each time you do a download, you should balance the FCPs. For salaries, you should be doing this each pay period.</a:t>
            </a:r>
          </a:p>
          <a:p>
            <a:r>
              <a:rPr lang="en-US" dirty="0"/>
              <a:t>In order to balance, you will need the Status of Allowance (SOA).  There are couple ways to get this:</a:t>
            </a:r>
          </a:p>
          <a:p>
            <a:pPr lvl="1"/>
            <a:r>
              <a:rPr lang="en-US" dirty="0"/>
              <a:t>From your Fiscal Office (Budgeting)</a:t>
            </a:r>
          </a:p>
          <a:p>
            <a:pPr lvl="1"/>
            <a:r>
              <a:rPr lang="en-US" dirty="0"/>
              <a:t>From the VSSC:  </a:t>
            </a:r>
            <a:r>
              <a:rPr lang="en-US" dirty="0">
                <a:hlinkClick r:id="rId2"/>
              </a:rPr>
              <a:t>VSSC - VHA Support Service Center (va.gov)</a:t>
            </a:r>
            <a:endParaRPr lang="en-US" dirty="0"/>
          </a:p>
          <a:p>
            <a:r>
              <a:rPr lang="en-US" dirty="0"/>
              <a:t>Last session, I showed how to balance Salary FCPs so this session will focus on All Other FCPs.  The method for balancing Ceilings is the same for all FCPs, but the expenses differ.</a:t>
            </a:r>
          </a:p>
        </p:txBody>
      </p:sp>
    </p:spTree>
    <p:extLst>
      <p:ext uri="{BB962C8B-B14F-4D97-AF65-F5344CB8AC3E}">
        <p14:creationId xmlns:p14="http://schemas.microsoft.com/office/powerpoint/2010/main" val="413824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8638-4B91-4B35-B539-D0BEE962D9F0}"/>
              </a:ext>
            </a:extLst>
          </p:cNvPr>
          <p:cNvSpPr>
            <a:spLocks noGrp="1"/>
          </p:cNvSpPr>
          <p:nvPr>
            <p:ph type="title"/>
          </p:nvPr>
        </p:nvSpPr>
        <p:spPr/>
        <p:txBody>
          <a:bodyPr>
            <a:normAutofit/>
          </a:bodyPr>
          <a:lstStyle/>
          <a:p>
            <a:r>
              <a:rPr lang="en-US" dirty="0"/>
              <a:t>How to Balance All Other FCP</a:t>
            </a:r>
          </a:p>
        </p:txBody>
      </p:sp>
      <p:sp>
        <p:nvSpPr>
          <p:cNvPr id="3" name="Content Placeholder 2">
            <a:extLst>
              <a:ext uri="{FF2B5EF4-FFF2-40B4-BE49-F238E27FC236}">
                <a16:creationId xmlns:a16="http://schemas.microsoft.com/office/drawing/2014/main" id="{111C4708-A2F5-4478-9D1E-0B183F9B1D00}"/>
              </a:ext>
            </a:extLst>
          </p:cNvPr>
          <p:cNvSpPr>
            <a:spLocks noGrp="1"/>
          </p:cNvSpPr>
          <p:nvPr>
            <p:ph idx="1"/>
          </p:nvPr>
        </p:nvSpPr>
        <p:spPr/>
        <p:txBody>
          <a:bodyPr>
            <a:normAutofit lnSpcReduction="10000"/>
          </a:bodyPr>
          <a:lstStyle/>
          <a:p>
            <a:r>
              <a:rPr lang="en-US" dirty="0"/>
              <a:t>WINRMS pulls all obligated and pending transactions into the system.  FMS only has obligated transactions.  This causes challenges when balancing as you will need to factor in pending transactions.</a:t>
            </a:r>
          </a:p>
          <a:p>
            <a:r>
              <a:rPr lang="en-US" dirty="0"/>
              <a:t>The pending transactions can be found by looking at the IFCAP pending column if you receive the SOA from your Fiscal Office and they provide IFCAP balances, looking at the Total Commit, not </a:t>
            </a:r>
            <a:r>
              <a:rPr lang="en-US" dirty="0" err="1"/>
              <a:t>Obl</a:t>
            </a:r>
            <a:r>
              <a:rPr lang="en-US" dirty="0"/>
              <a:t> on your Running Balances in IFCAP, or by looking at your unreconciled orders and pending contracts.</a:t>
            </a:r>
          </a:p>
          <a:p>
            <a:r>
              <a:rPr lang="en-US" dirty="0"/>
              <a:t>You will need to know the pending transactions in order to budget.</a:t>
            </a:r>
          </a:p>
          <a:p>
            <a:r>
              <a:rPr lang="en-US" dirty="0"/>
              <a:t>To make this work, Fiscal must balance FMS and IFCAP and keep those systems up to date</a:t>
            </a:r>
          </a:p>
          <a:p>
            <a:endParaRPr lang="en-US" dirty="0"/>
          </a:p>
          <a:p>
            <a:pPr marL="0" indent="0">
              <a:buNone/>
            </a:pPr>
            <a:endParaRPr lang="en-US" dirty="0"/>
          </a:p>
        </p:txBody>
      </p:sp>
    </p:spTree>
    <p:extLst>
      <p:ext uri="{BB962C8B-B14F-4D97-AF65-F5344CB8AC3E}">
        <p14:creationId xmlns:p14="http://schemas.microsoft.com/office/powerpoint/2010/main" val="382487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C880-AB16-459B-870A-F1F60AEA17C6}"/>
              </a:ext>
            </a:extLst>
          </p:cNvPr>
          <p:cNvSpPr>
            <a:spLocks noGrp="1"/>
          </p:cNvSpPr>
          <p:nvPr>
            <p:ph type="title"/>
          </p:nvPr>
        </p:nvSpPr>
        <p:spPr/>
        <p:txBody>
          <a:bodyPr/>
          <a:lstStyle/>
          <a:p>
            <a:r>
              <a:rPr lang="en-US" dirty="0"/>
              <a:t>How to Balance All Other FCP</a:t>
            </a:r>
          </a:p>
        </p:txBody>
      </p:sp>
      <p:sp>
        <p:nvSpPr>
          <p:cNvPr id="3" name="Content Placeholder 2">
            <a:extLst>
              <a:ext uri="{FF2B5EF4-FFF2-40B4-BE49-F238E27FC236}">
                <a16:creationId xmlns:a16="http://schemas.microsoft.com/office/drawing/2014/main" id="{C833696A-5574-43E3-B7A6-B26AF50E36AB}"/>
              </a:ext>
            </a:extLst>
          </p:cNvPr>
          <p:cNvSpPr>
            <a:spLocks noGrp="1"/>
          </p:cNvSpPr>
          <p:nvPr>
            <p:ph idx="1"/>
          </p:nvPr>
        </p:nvSpPr>
        <p:spPr/>
        <p:txBody>
          <a:bodyPr/>
          <a:lstStyle/>
          <a:p>
            <a:r>
              <a:rPr lang="en-US" dirty="0"/>
              <a:t>To find the Total Expenses for each FCP in WINRMS, you can:</a:t>
            </a:r>
          </a:p>
          <a:p>
            <a:pPr lvl="1"/>
            <a:r>
              <a:rPr lang="en-US" dirty="0"/>
              <a:t>Pull the Administrators Summary Report and look at the Account Expenditures report or</a:t>
            </a:r>
          </a:p>
          <a:p>
            <a:pPr lvl="1"/>
            <a:r>
              <a:rPr lang="en-US" dirty="0"/>
              <a:t>On the home page, click on the FCP in yellow and select Summary Status or Detail Status in purple.</a:t>
            </a:r>
          </a:p>
          <a:p>
            <a:pPr lvl="1"/>
            <a:r>
              <a:rPr lang="en-US" dirty="0"/>
              <a:t>Pull the Expenditures by FCP report</a:t>
            </a:r>
          </a:p>
          <a:p>
            <a:r>
              <a:rPr lang="en-US" dirty="0"/>
              <a:t>Let’s look at Iowa City’s FCP 4611 for All Other</a:t>
            </a:r>
          </a:p>
        </p:txBody>
      </p:sp>
    </p:spTree>
    <p:extLst>
      <p:ext uri="{BB962C8B-B14F-4D97-AF65-F5344CB8AC3E}">
        <p14:creationId xmlns:p14="http://schemas.microsoft.com/office/powerpoint/2010/main" val="404284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159F-B150-4AC0-B93C-7D08EC178069}"/>
              </a:ext>
            </a:extLst>
          </p:cNvPr>
          <p:cNvSpPr>
            <a:spLocks noGrp="1"/>
          </p:cNvSpPr>
          <p:nvPr>
            <p:ph type="title"/>
          </p:nvPr>
        </p:nvSpPr>
        <p:spPr/>
        <p:txBody>
          <a:bodyPr/>
          <a:lstStyle/>
          <a:p>
            <a:r>
              <a:rPr lang="en-US" dirty="0"/>
              <a:t>Detail Status Method</a:t>
            </a:r>
          </a:p>
        </p:txBody>
      </p:sp>
      <p:pic>
        <p:nvPicPr>
          <p:cNvPr id="9" name="Content Placeholder 8">
            <a:extLst>
              <a:ext uri="{FF2B5EF4-FFF2-40B4-BE49-F238E27FC236}">
                <a16:creationId xmlns:a16="http://schemas.microsoft.com/office/drawing/2014/main" id="{2953C267-97A0-48BD-B34F-DF7016517B5F}"/>
              </a:ext>
            </a:extLst>
          </p:cNvPr>
          <p:cNvPicPr>
            <a:picLocks noGrp="1" noChangeAspect="1"/>
          </p:cNvPicPr>
          <p:nvPr>
            <p:ph idx="1"/>
          </p:nvPr>
        </p:nvPicPr>
        <p:blipFill>
          <a:blip r:embed="rId2"/>
          <a:stretch>
            <a:fillRect/>
          </a:stretch>
        </p:blipFill>
        <p:spPr>
          <a:xfrm>
            <a:off x="3522689" y="1825625"/>
            <a:ext cx="5146621" cy="4351338"/>
          </a:xfrm>
          <a:prstGeom prst="rect">
            <a:avLst/>
          </a:prstGeom>
        </p:spPr>
      </p:pic>
      <p:cxnSp>
        <p:nvCxnSpPr>
          <p:cNvPr id="11" name="Straight Arrow Connector 10">
            <a:extLst>
              <a:ext uri="{FF2B5EF4-FFF2-40B4-BE49-F238E27FC236}">
                <a16:creationId xmlns:a16="http://schemas.microsoft.com/office/drawing/2014/main" id="{67C2ED21-6374-4B01-B1CE-77FF12555145}"/>
              </a:ext>
            </a:extLst>
          </p:cNvPr>
          <p:cNvCxnSpPr/>
          <p:nvPr/>
        </p:nvCxnSpPr>
        <p:spPr>
          <a:xfrm flipH="1">
            <a:off x="8219151" y="2369816"/>
            <a:ext cx="1224792" cy="461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67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2380-FB5A-476B-80F2-E3680A3E5323}"/>
              </a:ext>
            </a:extLst>
          </p:cNvPr>
          <p:cNvSpPr>
            <a:spLocks noGrp="1"/>
          </p:cNvSpPr>
          <p:nvPr>
            <p:ph type="title"/>
          </p:nvPr>
        </p:nvSpPr>
        <p:spPr/>
        <p:txBody>
          <a:bodyPr/>
          <a:lstStyle/>
          <a:p>
            <a:r>
              <a:rPr lang="en-US" dirty="0"/>
              <a:t>How to Balance All Other FCP</a:t>
            </a:r>
          </a:p>
        </p:txBody>
      </p:sp>
      <p:sp>
        <p:nvSpPr>
          <p:cNvPr id="3" name="Content Placeholder 2">
            <a:extLst>
              <a:ext uri="{FF2B5EF4-FFF2-40B4-BE49-F238E27FC236}">
                <a16:creationId xmlns:a16="http://schemas.microsoft.com/office/drawing/2014/main" id="{FE9CF65D-8917-4521-8829-73FAD3CC3446}"/>
              </a:ext>
            </a:extLst>
          </p:cNvPr>
          <p:cNvSpPr>
            <a:spLocks noGrp="1"/>
          </p:cNvSpPr>
          <p:nvPr>
            <p:ph idx="1"/>
          </p:nvPr>
        </p:nvSpPr>
        <p:spPr/>
        <p:txBody>
          <a:bodyPr/>
          <a:lstStyle/>
          <a:p>
            <a:r>
              <a:rPr lang="en-US" dirty="0"/>
              <a:t>There is $3,261,841.91 in Expenditures for FCP 4611 in </a:t>
            </a:r>
            <a:r>
              <a:rPr lang="en-US" dirty="0" err="1"/>
              <a:t>WinRMS</a:t>
            </a:r>
            <a:endParaRPr lang="en-US" dirty="0"/>
          </a:p>
          <a:p>
            <a:r>
              <a:rPr lang="en-US" dirty="0"/>
              <a:t>What does the SOA show?</a:t>
            </a:r>
          </a:p>
          <a:p>
            <a:pPr lvl="1"/>
            <a:r>
              <a:rPr lang="en-US" dirty="0"/>
              <a:t>The SOA shows an obligated balance of $2,652,325.28</a:t>
            </a:r>
          </a:p>
          <a:p>
            <a:pPr lvl="1"/>
            <a:r>
              <a:rPr lang="en-US" dirty="0"/>
              <a:t>Remember:  The SOA only shows Obligated amount while </a:t>
            </a:r>
            <a:r>
              <a:rPr lang="en-US" dirty="0" err="1"/>
              <a:t>WinRMS</a:t>
            </a:r>
            <a:r>
              <a:rPr lang="en-US" dirty="0"/>
              <a:t> shows Obligated and Pending.  </a:t>
            </a:r>
          </a:p>
        </p:txBody>
      </p:sp>
      <p:graphicFrame>
        <p:nvGraphicFramePr>
          <p:cNvPr id="4" name="Table 3">
            <a:extLst>
              <a:ext uri="{FF2B5EF4-FFF2-40B4-BE49-F238E27FC236}">
                <a16:creationId xmlns:a16="http://schemas.microsoft.com/office/drawing/2014/main" id="{BEACFFD0-11C9-4349-AB9D-371C2367F515}"/>
              </a:ext>
            </a:extLst>
          </p:cNvPr>
          <p:cNvGraphicFramePr>
            <a:graphicFrameLocks noGrp="1"/>
          </p:cNvGraphicFramePr>
          <p:nvPr>
            <p:extLst>
              <p:ext uri="{D42A27DB-BD31-4B8C-83A1-F6EECF244321}">
                <p14:modId xmlns:p14="http://schemas.microsoft.com/office/powerpoint/2010/main" val="566586179"/>
              </p:ext>
            </p:extLst>
          </p:nvPr>
        </p:nvGraphicFramePr>
        <p:xfrm>
          <a:off x="2767633" y="4118810"/>
          <a:ext cx="6248314" cy="809625"/>
        </p:xfrm>
        <a:graphic>
          <a:graphicData uri="http://schemas.openxmlformats.org/drawingml/2006/table">
            <a:tbl>
              <a:tblPr>
                <a:tableStyleId>{5C22544A-7EE6-4342-B048-85BDC9FD1C3A}</a:tableStyleId>
              </a:tblPr>
              <a:tblGrid>
                <a:gridCol w="608973">
                  <a:extLst>
                    <a:ext uri="{9D8B030D-6E8A-4147-A177-3AD203B41FA5}">
                      <a16:colId xmlns:a16="http://schemas.microsoft.com/office/drawing/2014/main" val="9141896"/>
                    </a:ext>
                  </a:extLst>
                </a:gridCol>
                <a:gridCol w="938833">
                  <a:extLst>
                    <a:ext uri="{9D8B030D-6E8A-4147-A177-3AD203B41FA5}">
                      <a16:colId xmlns:a16="http://schemas.microsoft.com/office/drawing/2014/main" val="943552947"/>
                    </a:ext>
                  </a:extLst>
                </a:gridCol>
                <a:gridCol w="1665160">
                  <a:extLst>
                    <a:ext uri="{9D8B030D-6E8A-4147-A177-3AD203B41FA5}">
                      <a16:colId xmlns:a16="http://schemas.microsoft.com/office/drawing/2014/main" val="2931514607"/>
                    </a:ext>
                  </a:extLst>
                </a:gridCol>
                <a:gridCol w="1078389">
                  <a:extLst>
                    <a:ext uri="{9D8B030D-6E8A-4147-A177-3AD203B41FA5}">
                      <a16:colId xmlns:a16="http://schemas.microsoft.com/office/drawing/2014/main" val="1486587827"/>
                    </a:ext>
                  </a:extLst>
                </a:gridCol>
                <a:gridCol w="1091076">
                  <a:extLst>
                    <a:ext uri="{9D8B030D-6E8A-4147-A177-3AD203B41FA5}">
                      <a16:colId xmlns:a16="http://schemas.microsoft.com/office/drawing/2014/main" val="317452537"/>
                    </a:ext>
                  </a:extLst>
                </a:gridCol>
                <a:gridCol w="865883">
                  <a:extLst>
                    <a:ext uri="{9D8B030D-6E8A-4147-A177-3AD203B41FA5}">
                      <a16:colId xmlns:a16="http://schemas.microsoft.com/office/drawing/2014/main" val="3677175785"/>
                    </a:ext>
                  </a:extLst>
                </a:gridCol>
              </a:tblGrid>
              <a:tr h="619125">
                <a:tc>
                  <a:txBody>
                    <a:bodyPr/>
                    <a:lstStyle/>
                    <a:p>
                      <a:pPr algn="ctr" fontAlgn="b"/>
                      <a:r>
                        <a:rPr lang="en-US" sz="900" u="none" strike="noStrike" dirty="0">
                          <a:effectLst/>
                        </a:rPr>
                        <a:t>FCP</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ACC</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FCP Name</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FMS Budget</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FMS Oblig</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FMS Unob</a:t>
                      </a:r>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00080143"/>
                  </a:ext>
                </a:extLst>
              </a:tr>
              <a:tr h="190500">
                <a:tc>
                  <a:txBody>
                    <a:bodyPr/>
                    <a:lstStyle/>
                    <a:p>
                      <a:pPr algn="ctr" fontAlgn="b"/>
                      <a:r>
                        <a:rPr lang="en-US" sz="900" u="none" strike="noStrike">
                          <a:effectLst/>
                        </a:rPr>
                        <a:t>4611</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8100101GB</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821 IC S&amp;S 21/22</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4,238,106.00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2,652,325.28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1,585,780.72 </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54353960"/>
                  </a:ext>
                </a:extLst>
              </a:tr>
            </a:tbl>
          </a:graphicData>
        </a:graphic>
      </p:graphicFrame>
      <p:cxnSp>
        <p:nvCxnSpPr>
          <p:cNvPr id="6" name="Straight Arrow Connector 5">
            <a:extLst>
              <a:ext uri="{FF2B5EF4-FFF2-40B4-BE49-F238E27FC236}">
                <a16:creationId xmlns:a16="http://schemas.microsoft.com/office/drawing/2014/main" id="{1A475B32-6191-46D5-9FA0-6FE30CC1B79F}"/>
              </a:ext>
            </a:extLst>
          </p:cNvPr>
          <p:cNvCxnSpPr>
            <a:cxnSpLocks/>
          </p:cNvCxnSpPr>
          <p:nvPr/>
        </p:nvCxnSpPr>
        <p:spPr>
          <a:xfrm flipH="1" flipV="1">
            <a:off x="7745757" y="4944483"/>
            <a:ext cx="1011615" cy="84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B117-851C-4486-B743-212D36F415FC}"/>
              </a:ext>
            </a:extLst>
          </p:cNvPr>
          <p:cNvSpPr>
            <a:spLocks noGrp="1"/>
          </p:cNvSpPr>
          <p:nvPr>
            <p:ph type="title"/>
          </p:nvPr>
        </p:nvSpPr>
        <p:spPr/>
        <p:txBody>
          <a:bodyPr/>
          <a:lstStyle/>
          <a:p>
            <a:r>
              <a:rPr lang="en-US" dirty="0"/>
              <a:t>How to Balance All Other FCP</a:t>
            </a:r>
          </a:p>
        </p:txBody>
      </p:sp>
      <p:sp>
        <p:nvSpPr>
          <p:cNvPr id="3" name="Content Placeholder 2">
            <a:extLst>
              <a:ext uri="{FF2B5EF4-FFF2-40B4-BE49-F238E27FC236}">
                <a16:creationId xmlns:a16="http://schemas.microsoft.com/office/drawing/2014/main" id="{7E5601C1-D91B-4D0F-9B2C-5546E0536130}"/>
              </a:ext>
            </a:extLst>
          </p:cNvPr>
          <p:cNvSpPr>
            <a:spLocks noGrp="1"/>
          </p:cNvSpPr>
          <p:nvPr>
            <p:ph idx="1"/>
          </p:nvPr>
        </p:nvSpPr>
        <p:spPr>
          <a:xfrm>
            <a:off x="677334" y="1270000"/>
            <a:ext cx="8596668" cy="3880773"/>
          </a:xfrm>
        </p:spPr>
        <p:txBody>
          <a:bodyPr/>
          <a:lstStyle/>
          <a:p>
            <a:r>
              <a:rPr lang="en-US" dirty="0"/>
              <a:t>To find Pending transactions, you can go to the Running Balance Function in IFCAP</a:t>
            </a:r>
          </a:p>
          <a:p>
            <a:endParaRPr lang="en-US" dirty="0"/>
          </a:p>
        </p:txBody>
      </p:sp>
      <p:pic>
        <p:nvPicPr>
          <p:cNvPr id="4" name="Picture 3">
            <a:extLst>
              <a:ext uri="{FF2B5EF4-FFF2-40B4-BE49-F238E27FC236}">
                <a16:creationId xmlns:a16="http://schemas.microsoft.com/office/drawing/2014/main" id="{AB8D3B5C-FC0B-4111-B2A2-21374C66EBF0}"/>
              </a:ext>
            </a:extLst>
          </p:cNvPr>
          <p:cNvPicPr>
            <a:picLocks noChangeAspect="1"/>
          </p:cNvPicPr>
          <p:nvPr/>
        </p:nvPicPr>
        <p:blipFill>
          <a:blip r:embed="rId2"/>
          <a:stretch>
            <a:fillRect/>
          </a:stretch>
        </p:blipFill>
        <p:spPr>
          <a:xfrm>
            <a:off x="1364828" y="2039142"/>
            <a:ext cx="8685184" cy="4818858"/>
          </a:xfrm>
          <a:prstGeom prst="rect">
            <a:avLst/>
          </a:prstGeom>
        </p:spPr>
      </p:pic>
    </p:spTree>
    <p:extLst>
      <p:ext uri="{BB962C8B-B14F-4D97-AF65-F5344CB8AC3E}">
        <p14:creationId xmlns:p14="http://schemas.microsoft.com/office/powerpoint/2010/main" val="2384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147E-0DE6-4D51-865E-71E66950408A}"/>
              </a:ext>
            </a:extLst>
          </p:cNvPr>
          <p:cNvSpPr>
            <a:spLocks noGrp="1"/>
          </p:cNvSpPr>
          <p:nvPr>
            <p:ph type="title"/>
          </p:nvPr>
        </p:nvSpPr>
        <p:spPr/>
        <p:txBody>
          <a:bodyPr/>
          <a:lstStyle/>
          <a:p>
            <a:r>
              <a:rPr lang="en-US" dirty="0"/>
              <a:t>How to Balance All Other FCP</a:t>
            </a:r>
          </a:p>
        </p:txBody>
      </p:sp>
      <p:sp>
        <p:nvSpPr>
          <p:cNvPr id="3" name="Content Placeholder 2">
            <a:extLst>
              <a:ext uri="{FF2B5EF4-FFF2-40B4-BE49-F238E27FC236}">
                <a16:creationId xmlns:a16="http://schemas.microsoft.com/office/drawing/2014/main" id="{FD436B2A-BF6C-4A9C-BCDD-93D4D688C1F2}"/>
              </a:ext>
            </a:extLst>
          </p:cNvPr>
          <p:cNvSpPr>
            <a:spLocks noGrp="1"/>
          </p:cNvSpPr>
          <p:nvPr>
            <p:ph idx="1"/>
          </p:nvPr>
        </p:nvSpPr>
        <p:spPr>
          <a:xfrm>
            <a:off x="677334" y="1385704"/>
            <a:ext cx="10515600" cy="3880773"/>
          </a:xfrm>
        </p:spPr>
        <p:txBody>
          <a:bodyPr/>
          <a:lstStyle/>
          <a:p>
            <a:r>
              <a:rPr lang="en-US" dirty="0"/>
              <a:t>Hit Enter until you come to the end of the Running Balance report.</a:t>
            </a:r>
          </a:p>
          <a:p>
            <a:endParaRPr lang="en-US" dirty="0"/>
          </a:p>
        </p:txBody>
      </p:sp>
      <p:cxnSp>
        <p:nvCxnSpPr>
          <p:cNvPr id="6" name="Straight Arrow Connector 5">
            <a:extLst>
              <a:ext uri="{FF2B5EF4-FFF2-40B4-BE49-F238E27FC236}">
                <a16:creationId xmlns:a16="http://schemas.microsoft.com/office/drawing/2014/main" id="{014D281D-27D1-42E1-9A75-8DA26D37ECFB}"/>
              </a:ext>
            </a:extLst>
          </p:cNvPr>
          <p:cNvCxnSpPr>
            <a:cxnSpLocks/>
          </p:cNvCxnSpPr>
          <p:nvPr/>
        </p:nvCxnSpPr>
        <p:spPr>
          <a:xfrm flipH="1">
            <a:off x="8959443" y="4721780"/>
            <a:ext cx="906010" cy="1005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F303EB-9557-4C75-BE6D-F32FB8BF93AE}"/>
              </a:ext>
            </a:extLst>
          </p:cNvPr>
          <p:cNvSpPr txBox="1"/>
          <p:nvPr/>
        </p:nvSpPr>
        <p:spPr>
          <a:xfrm>
            <a:off x="9865453" y="3196206"/>
            <a:ext cx="1635853" cy="1754326"/>
          </a:xfrm>
          <a:prstGeom prst="rect">
            <a:avLst/>
          </a:prstGeom>
          <a:noFill/>
        </p:spPr>
        <p:txBody>
          <a:bodyPr wrap="square" rtlCol="0">
            <a:spAutoFit/>
          </a:bodyPr>
          <a:lstStyle/>
          <a:p>
            <a:r>
              <a:rPr lang="en-US" dirty="0"/>
              <a:t>You will need the amounts in the Tot Commit, not </a:t>
            </a:r>
            <a:r>
              <a:rPr lang="en-US" dirty="0" err="1"/>
              <a:t>Obl</a:t>
            </a:r>
            <a:r>
              <a:rPr lang="en-US" dirty="0"/>
              <a:t> for the remaining Qtrs.</a:t>
            </a:r>
          </a:p>
        </p:txBody>
      </p:sp>
      <p:pic>
        <p:nvPicPr>
          <p:cNvPr id="9" name="Picture 8">
            <a:extLst>
              <a:ext uri="{FF2B5EF4-FFF2-40B4-BE49-F238E27FC236}">
                <a16:creationId xmlns:a16="http://schemas.microsoft.com/office/drawing/2014/main" id="{CCAD3983-C6E3-4585-A37D-E55E0CF78E9D}"/>
              </a:ext>
            </a:extLst>
          </p:cNvPr>
          <p:cNvPicPr>
            <a:picLocks noChangeAspect="1"/>
          </p:cNvPicPr>
          <p:nvPr/>
        </p:nvPicPr>
        <p:blipFill>
          <a:blip r:embed="rId2"/>
          <a:stretch>
            <a:fillRect/>
          </a:stretch>
        </p:blipFill>
        <p:spPr>
          <a:xfrm>
            <a:off x="1831115" y="2008760"/>
            <a:ext cx="7128328" cy="4934562"/>
          </a:xfrm>
          <a:prstGeom prst="rect">
            <a:avLst/>
          </a:prstGeom>
        </p:spPr>
      </p:pic>
    </p:spTree>
    <p:extLst>
      <p:ext uri="{BB962C8B-B14F-4D97-AF65-F5344CB8AC3E}">
        <p14:creationId xmlns:p14="http://schemas.microsoft.com/office/powerpoint/2010/main" val="107860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CBBA-A0BA-4C2D-A76B-19515F5BCBEE}"/>
              </a:ext>
            </a:extLst>
          </p:cNvPr>
          <p:cNvSpPr>
            <a:spLocks noGrp="1"/>
          </p:cNvSpPr>
          <p:nvPr>
            <p:ph type="title"/>
          </p:nvPr>
        </p:nvSpPr>
        <p:spPr/>
        <p:txBody>
          <a:bodyPr/>
          <a:lstStyle/>
          <a:p>
            <a:r>
              <a:rPr lang="en-US" dirty="0"/>
              <a:t>How to Balance All Other FCP</a:t>
            </a:r>
          </a:p>
        </p:txBody>
      </p:sp>
      <p:sp>
        <p:nvSpPr>
          <p:cNvPr id="3" name="Content Placeholder 2">
            <a:extLst>
              <a:ext uri="{FF2B5EF4-FFF2-40B4-BE49-F238E27FC236}">
                <a16:creationId xmlns:a16="http://schemas.microsoft.com/office/drawing/2014/main" id="{173F1030-BEDE-4B8A-8BB8-BC7E63224657}"/>
              </a:ext>
            </a:extLst>
          </p:cNvPr>
          <p:cNvSpPr>
            <a:spLocks noGrp="1"/>
          </p:cNvSpPr>
          <p:nvPr>
            <p:ph idx="1"/>
          </p:nvPr>
        </p:nvSpPr>
        <p:spPr/>
        <p:txBody>
          <a:bodyPr/>
          <a:lstStyle/>
          <a:p>
            <a:r>
              <a:rPr lang="en-US" dirty="0" err="1"/>
              <a:t>WinRMS</a:t>
            </a:r>
            <a:r>
              <a:rPr lang="en-US" dirty="0"/>
              <a:t> Expenditures </a:t>
            </a:r>
            <a:r>
              <a:rPr lang="en-US" dirty="0">
                <a:highlight>
                  <a:srgbClr val="FFFF00"/>
                </a:highlight>
              </a:rPr>
              <a:t>= $3,261,841.91 </a:t>
            </a:r>
          </a:p>
          <a:p>
            <a:endParaRPr lang="en-US" dirty="0"/>
          </a:p>
          <a:p>
            <a:r>
              <a:rPr lang="en-US" dirty="0"/>
              <a:t>SOA Obligated = $2,652,325.28</a:t>
            </a:r>
          </a:p>
          <a:p>
            <a:r>
              <a:rPr lang="en-US" dirty="0"/>
              <a:t>IFCAP 3</a:t>
            </a:r>
            <a:r>
              <a:rPr lang="en-US" baseline="30000" dirty="0"/>
              <a:t>rd</a:t>
            </a:r>
            <a:r>
              <a:rPr lang="en-US" dirty="0"/>
              <a:t> </a:t>
            </a:r>
            <a:r>
              <a:rPr lang="en-US" dirty="0" err="1"/>
              <a:t>Qtr</a:t>
            </a:r>
            <a:r>
              <a:rPr lang="en-US" dirty="0"/>
              <a:t> Pending = $149,022.76</a:t>
            </a:r>
          </a:p>
          <a:p>
            <a:r>
              <a:rPr lang="en-US" dirty="0"/>
              <a:t>IFCAP 4</a:t>
            </a:r>
            <a:r>
              <a:rPr lang="en-US" baseline="30000" dirty="0"/>
              <a:t>th</a:t>
            </a:r>
            <a:r>
              <a:rPr lang="en-US" dirty="0"/>
              <a:t> </a:t>
            </a:r>
            <a:r>
              <a:rPr lang="en-US" dirty="0" err="1"/>
              <a:t>Qtr</a:t>
            </a:r>
            <a:r>
              <a:rPr lang="en-US" dirty="0"/>
              <a:t> Pending = $460,493.87</a:t>
            </a:r>
          </a:p>
          <a:p>
            <a:r>
              <a:rPr lang="en-US" dirty="0"/>
              <a:t>$2,652,325.28 + $149,022.76 + $460,493.87 </a:t>
            </a:r>
            <a:r>
              <a:rPr lang="en-US" dirty="0">
                <a:highlight>
                  <a:srgbClr val="FFFF00"/>
                </a:highlight>
              </a:rPr>
              <a:t>= $3,261,841.91</a:t>
            </a:r>
          </a:p>
        </p:txBody>
      </p:sp>
    </p:spTree>
    <p:extLst>
      <p:ext uri="{BB962C8B-B14F-4D97-AF65-F5344CB8AC3E}">
        <p14:creationId xmlns:p14="http://schemas.microsoft.com/office/powerpoint/2010/main" val="367786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648A-D68E-4290-B0F9-7AD63DF10C54}"/>
              </a:ext>
            </a:extLst>
          </p:cNvPr>
          <p:cNvSpPr>
            <a:spLocks noGrp="1"/>
          </p:cNvSpPr>
          <p:nvPr>
            <p:ph type="title"/>
          </p:nvPr>
        </p:nvSpPr>
        <p:spPr/>
        <p:txBody>
          <a:bodyPr/>
          <a:lstStyle/>
          <a:p>
            <a:r>
              <a:rPr lang="en-US" dirty="0"/>
              <a:t>What to do if you don’t balance?</a:t>
            </a:r>
          </a:p>
        </p:txBody>
      </p:sp>
      <p:sp>
        <p:nvSpPr>
          <p:cNvPr id="3" name="Content Placeholder 2">
            <a:extLst>
              <a:ext uri="{FF2B5EF4-FFF2-40B4-BE49-F238E27FC236}">
                <a16:creationId xmlns:a16="http://schemas.microsoft.com/office/drawing/2014/main" id="{5CE1E2FD-A165-421B-90DA-30D0E7B5C4D3}"/>
              </a:ext>
            </a:extLst>
          </p:cNvPr>
          <p:cNvSpPr>
            <a:spLocks noGrp="1"/>
          </p:cNvSpPr>
          <p:nvPr>
            <p:ph idx="1"/>
          </p:nvPr>
        </p:nvSpPr>
        <p:spPr/>
        <p:txBody>
          <a:bodyPr>
            <a:normAutofit fontScale="92500"/>
          </a:bodyPr>
          <a:lstStyle/>
          <a:p>
            <a:r>
              <a:rPr lang="en-US" dirty="0"/>
              <a:t>If you do not balance, it is time to problem solve!</a:t>
            </a:r>
          </a:p>
          <a:p>
            <a:r>
              <a:rPr lang="en-US" dirty="0"/>
              <a:t> Places to look:</a:t>
            </a:r>
          </a:p>
          <a:p>
            <a:pPr lvl="1"/>
            <a:r>
              <a:rPr lang="en-US" dirty="0"/>
              <a:t>Running Balance in IFCAP</a:t>
            </a:r>
          </a:p>
          <a:p>
            <a:pPr lvl="1"/>
            <a:r>
              <a:rPr lang="en-US" dirty="0"/>
              <a:t>F20 Daily Activity Report in VSSC</a:t>
            </a:r>
          </a:p>
          <a:p>
            <a:pPr lvl="1"/>
            <a:r>
              <a:rPr lang="en-US" dirty="0"/>
              <a:t>Check your Alerts in </a:t>
            </a:r>
            <a:r>
              <a:rPr lang="en-US" dirty="0" err="1"/>
              <a:t>WinRMS</a:t>
            </a:r>
            <a:r>
              <a:rPr lang="en-US" dirty="0"/>
              <a:t> – Is there noise that should be deleted?</a:t>
            </a:r>
          </a:p>
          <a:p>
            <a:pPr lvl="1"/>
            <a:r>
              <a:rPr lang="en-US" dirty="0"/>
              <a:t>Check your Download Control report in </a:t>
            </a:r>
            <a:r>
              <a:rPr lang="en-US" dirty="0" err="1"/>
              <a:t>WinRMS</a:t>
            </a:r>
            <a:r>
              <a:rPr lang="en-US" dirty="0"/>
              <a:t> – What transactions downloaded?  Do they match what the F20 and Running Balance in IFCAP show?</a:t>
            </a:r>
          </a:p>
          <a:p>
            <a:pPr lvl="1"/>
            <a:r>
              <a:rPr lang="en-US" dirty="0"/>
              <a:t>Run a FCP report in </a:t>
            </a:r>
            <a:r>
              <a:rPr lang="en-US" dirty="0" err="1"/>
              <a:t>WinRMS</a:t>
            </a:r>
            <a:r>
              <a:rPr lang="en-US" dirty="0"/>
              <a:t> and compare to Running Balance in IFCAP and F20 Report</a:t>
            </a:r>
          </a:p>
          <a:p>
            <a:pPr lvl="1"/>
            <a:r>
              <a:rPr lang="en-US" dirty="0"/>
              <a:t>Talk to your Purchasing Agents – Did they adjust a PO that didn’t update in </a:t>
            </a:r>
            <a:r>
              <a:rPr lang="en-US" dirty="0" err="1"/>
              <a:t>WinRMS</a:t>
            </a:r>
            <a:r>
              <a:rPr lang="en-US" dirty="0"/>
              <a:t>?</a:t>
            </a:r>
          </a:p>
          <a:p>
            <a:pPr lvl="1"/>
            <a:r>
              <a:rPr lang="en-US" dirty="0"/>
              <a:t>Ask your Fiscal Office</a:t>
            </a:r>
          </a:p>
          <a:p>
            <a:pPr marL="457200" lvl="1" indent="0">
              <a:buNone/>
            </a:pPr>
            <a:endParaRPr lang="en-US" dirty="0"/>
          </a:p>
        </p:txBody>
      </p:sp>
    </p:spTree>
    <p:extLst>
      <p:ext uri="{BB962C8B-B14F-4D97-AF65-F5344CB8AC3E}">
        <p14:creationId xmlns:p14="http://schemas.microsoft.com/office/powerpoint/2010/main" val="240014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8524-D69D-4F4C-AF39-E003B1D6AA8A}"/>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0FC6D11C-34CB-4133-A7C0-12230B62A150}"/>
              </a:ext>
            </a:extLst>
          </p:cNvPr>
          <p:cNvSpPr>
            <a:spLocks noGrp="1"/>
          </p:cNvSpPr>
          <p:nvPr>
            <p:ph idx="1"/>
          </p:nvPr>
        </p:nvSpPr>
        <p:spPr/>
        <p:txBody>
          <a:bodyPr>
            <a:normAutofit/>
          </a:bodyPr>
          <a:lstStyle/>
          <a:p>
            <a:r>
              <a:rPr lang="en-US" dirty="0"/>
              <a:t>As soon as you complete a download, you need to check the Alerts.</a:t>
            </a:r>
          </a:p>
          <a:p>
            <a:r>
              <a:rPr lang="en-US" dirty="0"/>
              <a:t>You will need to figure out if these Alerts are transactions that need to be corrected or they need to be deleted.</a:t>
            </a:r>
          </a:p>
          <a:p>
            <a:r>
              <a:rPr lang="en-US" dirty="0"/>
              <a:t>2237 and 1358 transactions that have not been assigned a Purchase Order number yet by Contracting (2237) or Fiscal (1358) will show up in Alerts until the purchase order number is assigned.  All other alerts should be dealt with.</a:t>
            </a:r>
          </a:p>
          <a:p>
            <a:r>
              <a:rPr lang="en-US" dirty="0"/>
              <a:t>An Alert may be that the sort group code or account number may not have been entered.  This will need to manually be corrected.</a:t>
            </a:r>
          </a:p>
          <a:p>
            <a:pPr marL="0" indent="0">
              <a:buNone/>
            </a:pPr>
            <a:endParaRPr lang="en-US" dirty="0"/>
          </a:p>
        </p:txBody>
      </p:sp>
    </p:spTree>
    <p:extLst>
      <p:ext uri="{BB962C8B-B14F-4D97-AF65-F5344CB8AC3E}">
        <p14:creationId xmlns:p14="http://schemas.microsoft.com/office/powerpoint/2010/main" val="128905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CB4-8A02-4188-B7D8-700DBD37355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99DDC25-CB90-413A-AE0C-B2116CE4C516}"/>
              </a:ext>
            </a:extLst>
          </p:cNvPr>
          <p:cNvSpPr>
            <a:spLocks noGrp="1"/>
          </p:cNvSpPr>
          <p:nvPr>
            <p:ph idx="1"/>
          </p:nvPr>
        </p:nvSpPr>
        <p:spPr/>
        <p:txBody>
          <a:bodyPr>
            <a:normAutofit/>
          </a:bodyPr>
          <a:lstStyle/>
          <a:p>
            <a:endParaRPr lang="en-US" dirty="0"/>
          </a:p>
          <a:p>
            <a:r>
              <a:rPr lang="en-US" sz="2400" dirty="0"/>
              <a:t>4 Sessions</a:t>
            </a:r>
          </a:p>
          <a:p>
            <a:pPr lvl="1"/>
            <a:r>
              <a:rPr lang="en-US" sz="2200" dirty="0"/>
              <a:t>TDAs – Allocations and Distributions including Prior Year – June 15</a:t>
            </a:r>
          </a:p>
          <a:p>
            <a:pPr lvl="1"/>
            <a:r>
              <a:rPr lang="en-US" sz="2200" dirty="0"/>
              <a:t>Salary Management  - June 16</a:t>
            </a:r>
          </a:p>
          <a:p>
            <a:pPr lvl="1"/>
            <a:r>
              <a:rPr lang="en-US" sz="2200" dirty="0">
                <a:highlight>
                  <a:srgbClr val="FFFF00"/>
                </a:highlight>
              </a:rPr>
              <a:t>How to Manage the Noise in </a:t>
            </a:r>
            <a:r>
              <a:rPr lang="en-US" sz="2200" dirty="0" err="1">
                <a:highlight>
                  <a:srgbClr val="FFFF00"/>
                </a:highlight>
              </a:rPr>
              <a:t>WinRMS</a:t>
            </a:r>
            <a:r>
              <a:rPr lang="en-US" sz="2200" dirty="0">
                <a:highlight>
                  <a:srgbClr val="FFFF00"/>
                </a:highlight>
              </a:rPr>
              <a:t> – June 22</a:t>
            </a:r>
          </a:p>
          <a:p>
            <a:pPr lvl="1"/>
            <a:r>
              <a:rPr lang="en-US" sz="2200" dirty="0"/>
              <a:t>Setting up Accounts, Expense Transfers and Split Account Transactions – June 23</a:t>
            </a:r>
          </a:p>
          <a:p>
            <a:endParaRPr lang="en-US" sz="2400" dirty="0"/>
          </a:p>
          <a:p>
            <a:pPr marL="914400" lvl="2" indent="0">
              <a:buNone/>
            </a:pPr>
            <a:endParaRPr lang="en-US" sz="2000" dirty="0"/>
          </a:p>
        </p:txBody>
      </p:sp>
    </p:spTree>
    <p:extLst>
      <p:ext uri="{BB962C8B-B14F-4D97-AF65-F5344CB8AC3E}">
        <p14:creationId xmlns:p14="http://schemas.microsoft.com/office/powerpoint/2010/main" val="313430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1115-F049-47DB-A657-EB4B5E5434A8}"/>
              </a:ext>
            </a:extLst>
          </p:cNvPr>
          <p:cNvSpPr>
            <a:spLocks noGrp="1"/>
          </p:cNvSpPr>
          <p:nvPr>
            <p:ph type="title"/>
          </p:nvPr>
        </p:nvSpPr>
        <p:spPr/>
        <p:txBody>
          <a:bodyPr/>
          <a:lstStyle/>
          <a:p>
            <a:r>
              <a:rPr lang="en-US" dirty="0"/>
              <a:t>How to Prevent Noise</a:t>
            </a:r>
          </a:p>
        </p:txBody>
      </p:sp>
      <p:sp>
        <p:nvSpPr>
          <p:cNvPr id="9" name="Content Placeholder 8">
            <a:extLst>
              <a:ext uri="{FF2B5EF4-FFF2-40B4-BE49-F238E27FC236}">
                <a16:creationId xmlns:a16="http://schemas.microsoft.com/office/drawing/2014/main" id="{4A17EA7F-0778-4AF1-B83C-55D531517FE5}"/>
              </a:ext>
            </a:extLst>
          </p:cNvPr>
          <p:cNvSpPr>
            <a:spLocks noGrp="1"/>
          </p:cNvSpPr>
          <p:nvPr>
            <p:ph idx="1"/>
          </p:nvPr>
        </p:nvSpPr>
        <p:spPr/>
        <p:txBody>
          <a:bodyPr/>
          <a:lstStyle/>
          <a:p>
            <a:r>
              <a:rPr lang="en-US" dirty="0"/>
              <a:t>How can you prevent some of the Alerts?  Check the FMS Transaction Codes that you are downloading!  Go to Find - &gt; Find FMS Transaction Code </a:t>
            </a:r>
          </a:p>
          <a:p>
            <a:pPr lvl="1"/>
            <a:r>
              <a:rPr lang="en-US" dirty="0"/>
              <a:t>This will give you a list of FMS transaction codes that are available to download.  You want to look at what you are downloading to see if you can eliminate some of the Noise.</a:t>
            </a:r>
          </a:p>
          <a:p>
            <a:pPr lvl="1"/>
            <a:r>
              <a:rPr lang="en-US" dirty="0"/>
              <a:t>You can update the list by selecting the FMS Code and then change the Update to RMS (Y/N).</a:t>
            </a:r>
          </a:p>
          <a:p>
            <a:pPr lvl="1"/>
            <a:r>
              <a:rPr lang="en-US" dirty="0"/>
              <a:t>This next slide shows the recommendation for codes that you want to download.</a:t>
            </a:r>
          </a:p>
        </p:txBody>
      </p:sp>
    </p:spTree>
    <p:extLst>
      <p:ext uri="{BB962C8B-B14F-4D97-AF65-F5344CB8AC3E}">
        <p14:creationId xmlns:p14="http://schemas.microsoft.com/office/powerpoint/2010/main" val="277125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E727-6394-480F-99C2-1C3C4101C3C6}"/>
              </a:ext>
            </a:extLst>
          </p:cNvPr>
          <p:cNvSpPr>
            <a:spLocks noGrp="1"/>
          </p:cNvSpPr>
          <p:nvPr>
            <p:ph type="title"/>
          </p:nvPr>
        </p:nvSpPr>
        <p:spPr/>
        <p:txBody>
          <a:bodyPr/>
          <a:lstStyle/>
          <a:p>
            <a:r>
              <a:rPr lang="en-US" dirty="0"/>
              <a:t>Find&gt;FMS Transaction Code</a:t>
            </a:r>
          </a:p>
        </p:txBody>
      </p:sp>
      <p:sp>
        <p:nvSpPr>
          <p:cNvPr id="6" name="Content Placeholder 5">
            <a:extLst>
              <a:ext uri="{FF2B5EF4-FFF2-40B4-BE49-F238E27FC236}">
                <a16:creationId xmlns:a16="http://schemas.microsoft.com/office/drawing/2014/main" id="{500DD833-333C-485A-8159-BA8D5CDD07E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FE3F317-E7D7-44AE-8B29-C52FC33A2FDD}"/>
              </a:ext>
            </a:extLst>
          </p:cNvPr>
          <p:cNvPicPr>
            <a:picLocks noChangeAspect="1"/>
          </p:cNvPicPr>
          <p:nvPr/>
        </p:nvPicPr>
        <p:blipFill>
          <a:blip r:embed="rId2"/>
          <a:stretch>
            <a:fillRect/>
          </a:stretch>
        </p:blipFill>
        <p:spPr>
          <a:xfrm>
            <a:off x="830510" y="1607247"/>
            <a:ext cx="8872999" cy="4987456"/>
          </a:xfrm>
          <a:prstGeom prst="rect">
            <a:avLst/>
          </a:prstGeom>
        </p:spPr>
      </p:pic>
    </p:spTree>
    <p:extLst>
      <p:ext uri="{BB962C8B-B14F-4D97-AF65-F5344CB8AC3E}">
        <p14:creationId xmlns:p14="http://schemas.microsoft.com/office/powerpoint/2010/main" val="257076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F058-2D44-4412-8396-4A304D776A75}"/>
              </a:ext>
            </a:extLst>
          </p:cNvPr>
          <p:cNvSpPr>
            <a:spLocks noGrp="1"/>
          </p:cNvSpPr>
          <p:nvPr>
            <p:ph type="title"/>
          </p:nvPr>
        </p:nvSpPr>
        <p:spPr/>
        <p:txBody>
          <a:bodyPr/>
          <a:lstStyle/>
          <a:p>
            <a:r>
              <a:rPr lang="en-US" dirty="0"/>
              <a:t>Say Yes to Only a Few</a:t>
            </a:r>
          </a:p>
        </p:txBody>
      </p:sp>
      <p:sp>
        <p:nvSpPr>
          <p:cNvPr id="3" name="Content Placeholder 2">
            <a:extLst>
              <a:ext uri="{FF2B5EF4-FFF2-40B4-BE49-F238E27FC236}">
                <a16:creationId xmlns:a16="http://schemas.microsoft.com/office/drawing/2014/main" id="{9704D4D4-3EC9-4398-81A7-8959DB136855}"/>
              </a:ext>
            </a:extLst>
          </p:cNvPr>
          <p:cNvSpPr>
            <a:spLocks noGrp="1"/>
          </p:cNvSpPr>
          <p:nvPr>
            <p:ph idx="1"/>
          </p:nvPr>
        </p:nvSpPr>
        <p:spPr/>
        <p:txBody>
          <a:bodyPr/>
          <a:lstStyle/>
          <a:p>
            <a:r>
              <a:rPr lang="en-US" dirty="0"/>
              <a:t>CR, CX, EB, EW, IV, MO, PV, SO, TO, TR, VS</a:t>
            </a:r>
          </a:p>
          <a:p>
            <a:r>
              <a:rPr lang="en-US" dirty="0"/>
              <a:t>These are usually online transactions that hit only FMS.  MO and SO will hit IFCAP but may have online adjustments</a:t>
            </a:r>
          </a:p>
          <a:p>
            <a:endParaRPr lang="en-US" dirty="0"/>
          </a:p>
        </p:txBody>
      </p:sp>
    </p:spTree>
    <p:extLst>
      <p:ext uri="{BB962C8B-B14F-4D97-AF65-F5344CB8AC3E}">
        <p14:creationId xmlns:p14="http://schemas.microsoft.com/office/powerpoint/2010/main" val="408604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D6DA-98EE-423F-9582-183E50A84780}"/>
              </a:ext>
            </a:extLst>
          </p:cNvPr>
          <p:cNvSpPr>
            <a:spLocks noGrp="1"/>
          </p:cNvSpPr>
          <p:nvPr>
            <p:ph type="title"/>
          </p:nvPr>
        </p:nvSpPr>
        <p:spPr/>
        <p:txBody>
          <a:bodyPr/>
          <a:lstStyle/>
          <a:p>
            <a:r>
              <a:rPr lang="en-US" dirty="0"/>
              <a:t>FMS Codes – Example of Noise</a:t>
            </a:r>
          </a:p>
        </p:txBody>
      </p:sp>
      <p:sp>
        <p:nvSpPr>
          <p:cNvPr id="3" name="Content Placeholder 2">
            <a:extLst>
              <a:ext uri="{FF2B5EF4-FFF2-40B4-BE49-F238E27FC236}">
                <a16:creationId xmlns:a16="http://schemas.microsoft.com/office/drawing/2014/main" id="{64DC1369-DCC3-4059-A064-EA5F6A9642DF}"/>
              </a:ext>
            </a:extLst>
          </p:cNvPr>
          <p:cNvSpPr>
            <a:spLocks noGrp="1"/>
          </p:cNvSpPr>
          <p:nvPr>
            <p:ph idx="1"/>
          </p:nvPr>
        </p:nvSpPr>
        <p:spPr/>
        <p:txBody>
          <a:bodyPr>
            <a:normAutofit lnSpcReduction="10000"/>
          </a:bodyPr>
          <a:lstStyle/>
          <a:p>
            <a:r>
              <a:rPr lang="en-US" dirty="0"/>
              <a:t>The description of the code in </a:t>
            </a:r>
            <a:r>
              <a:rPr lang="en-US" dirty="0" err="1"/>
              <a:t>WinRMS</a:t>
            </a:r>
            <a:r>
              <a:rPr lang="en-US" dirty="0"/>
              <a:t> may not always be clear on what the item is that downloaded.</a:t>
            </a:r>
          </a:p>
          <a:p>
            <a:r>
              <a:rPr lang="en-US" dirty="0"/>
              <a:t>For example:</a:t>
            </a:r>
          </a:p>
          <a:p>
            <a:pPr lvl="1"/>
            <a:r>
              <a:rPr lang="en-US" dirty="0"/>
              <a:t>The code TR in </a:t>
            </a:r>
            <a:r>
              <a:rPr lang="en-US" dirty="0" err="1"/>
              <a:t>WinRMS</a:t>
            </a:r>
            <a:r>
              <a:rPr lang="en-US" dirty="0"/>
              <a:t> is described as “Cash Receipt Transfer”</a:t>
            </a:r>
          </a:p>
          <a:p>
            <a:pPr lvl="1"/>
            <a:r>
              <a:rPr lang="en-US" dirty="0"/>
              <a:t>What does that actually mean??? This is your purchase card rebate.  </a:t>
            </a:r>
          </a:p>
          <a:p>
            <a:pPr lvl="1"/>
            <a:r>
              <a:rPr lang="en-US" dirty="0"/>
              <a:t>The purchase card rebate will download into </a:t>
            </a:r>
            <a:r>
              <a:rPr lang="en-US" dirty="0" err="1"/>
              <a:t>WinRMS</a:t>
            </a:r>
            <a:r>
              <a:rPr lang="en-US" dirty="0"/>
              <a:t> due to this code being selected for downloading.  When the purchase card rebate downloads, it is not clear that is what the transaction is.  The transaction will show up in alerts as items such as sort group and account number will need to be manually entered.  To find out that it is a purchase card rebate, you can also look the order up on your F20 and it will show the transaction as TR indicating purchase card rebate.  </a:t>
            </a:r>
          </a:p>
        </p:txBody>
      </p:sp>
    </p:spTree>
    <p:extLst>
      <p:ext uri="{BB962C8B-B14F-4D97-AF65-F5344CB8AC3E}">
        <p14:creationId xmlns:p14="http://schemas.microsoft.com/office/powerpoint/2010/main" val="1823999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FMS and VISTA</a:t>
            </a:r>
          </a:p>
        </p:txBody>
      </p:sp>
      <p:sp>
        <p:nvSpPr>
          <p:cNvPr id="3" name="Content Placeholder 2">
            <a:extLst>
              <a:ext uri="{FF2B5EF4-FFF2-40B4-BE49-F238E27FC236}">
                <a16:creationId xmlns:a16="http://schemas.microsoft.com/office/drawing/2014/main" id="{D2197A80-72CE-40E6-83DD-82CB2C26BBAC}"/>
              </a:ext>
            </a:extLst>
          </p:cNvPr>
          <p:cNvSpPr>
            <a:spLocks noGrp="1"/>
          </p:cNvSpPr>
          <p:nvPr>
            <p:ph idx="1"/>
          </p:nvPr>
        </p:nvSpPr>
        <p:spPr/>
        <p:txBody>
          <a:bodyPr/>
          <a:lstStyle/>
          <a:p>
            <a:r>
              <a:rPr lang="en-US" dirty="0"/>
              <a:t>Sometimes transactions hit both FMS and VISTA</a:t>
            </a:r>
          </a:p>
          <a:p>
            <a:pPr lvl="1"/>
            <a:r>
              <a:rPr lang="en-US" dirty="0"/>
              <a:t>end of year fiscal will obligate online</a:t>
            </a:r>
          </a:p>
          <a:p>
            <a:pPr lvl="1"/>
            <a:r>
              <a:rPr lang="en-US" dirty="0"/>
              <a:t>Online adjustments to orders</a:t>
            </a:r>
          </a:p>
          <a:p>
            <a:r>
              <a:rPr lang="en-US" dirty="0"/>
              <a:t>You have to make sure that when you get an FMS transaction that downloads that it is not duplicated</a:t>
            </a:r>
          </a:p>
          <a:p>
            <a:endParaRPr lang="en-US" dirty="0"/>
          </a:p>
        </p:txBody>
      </p:sp>
    </p:spTree>
    <p:extLst>
      <p:ext uri="{BB962C8B-B14F-4D97-AF65-F5344CB8AC3E}">
        <p14:creationId xmlns:p14="http://schemas.microsoft.com/office/powerpoint/2010/main" val="403183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F25A-E57C-4CE8-91C2-6763C2AAC587}"/>
              </a:ext>
            </a:extLst>
          </p:cNvPr>
          <p:cNvSpPr>
            <a:spLocks noGrp="1"/>
          </p:cNvSpPr>
          <p:nvPr>
            <p:ph type="title"/>
          </p:nvPr>
        </p:nvSpPr>
        <p:spPr/>
        <p:txBody>
          <a:bodyPr/>
          <a:lstStyle/>
          <a:p>
            <a:r>
              <a:rPr lang="en-US" dirty="0"/>
              <a:t>VISTA and FMS Dual Entries</a:t>
            </a:r>
          </a:p>
        </p:txBody>
      </p:sp>
      <p:sp>
        <p:nvSpPr>
          <p:cNvPr id="3" name="Content Placeholder 2">
            <a:extLst>
              <a:ext uri="{FF2B5EF4-FFF2-40B4-BE49-F238E27FC236}">
                <a16:creationId xmlns:a16="http://schemas.microsoft.com/office/drawing/2014/main" id="{AF105016-8F02-4C29-9985-669F9272C26C}"/>
              </a:ext>
            </a:extLst>
          </p:cNvPr>
          <p:cNvSpPr>
            <a:spLocks noGrp="1"/>
          </p:cNvSpPr>
          <p:nvPr>
            <p:ph idx="1"/>
          </p:nvPr>
        </p:nvSpPr>
        <p:spPr>
          <a:xfrm>
            <a:off x="830510" y="1258349"/>
            <a:ext cx="8443492" cy="4783013"/>
          </a:xfrm>
        </p:spPr>
        <p:txBody>
          <a:bodyPr>
            <a:normAutofit fontScale="62500" lnSpcReduction="20000"/>
          </a:bodyPr>
          <a:lstStyle/>
          <a:p>
            <a:r>
              <a:rPr lang="en-US" dirty="0"/>
              <a:t>In some instances, FMS and VISTA create dual entries for VS, SO and MO transactions.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Once you have validated the charges in FMS, you need to make sure that it is not duplicated in VISTA.  If it is, Delete.  If not, you can update with the correct info.</a:t>
            </a:r>
          </a:p>
          <a:p>
            <a:r>
              <a:rPr lang="en-US" dirty="0"/>
              <a:t>You will also note that there are interest payments here that need to be updated (VS).</a:t>
            </a:r>
          </a:p>
          <a:p>
            <a:endParaRPr lang="en-US" dirty="0"/>
          </a:p>
        </p:txBody>
      </p:sp>
      <p:pic>
        <p:nvPicPr>
          <p:cNvPr id="5" name="Picture 4" descr="Table&#10;&#10;Description automatically generated">
            <a:extLst>
              <a:ext uri="{FF2B5EF4-FFF2-40B4-BE49-F238E27FC236}">
                <a16:creationId xmlns:a16="http://schemas.microsoft.com/office/drawing/2014/main" id="{3453203D-A9AF-4679-9C95-6A60F9670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774" y="1685681"/>
            <a:ext cx="9999749" cy="2927445"/>
          </a:xfrm>
          <a:prstGeom prst="rect">
            <a:avLst/>
          </a:prstGeom>
        </p:spPr>
      </p:pic>
    </p:spTree>
    <p:extLst>
      <p:ext uri="{BB962C8B-B14F-4D97-AF65-F5344CB8AC3E}">
        <p14:creationId xmlns:p14="http://schemas.microsoft.com/office/powerpoint/2010/main" val="269357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DD8-6134-429D-85CE-2DB15C8CC1C7}"/>
              </a:ext>
            </a:extLst>
          </p:cNvPr>
          <p:cNvSpPr>
            <a:spLocks noGrp="1"/>
          </p:cNvSpPr>
          <p:nvPr>
            <p:ph type="title"/>
          </p:nvPr>
        </p:nvSpPr>
        <p:spPr/>
        <p:txBody>
          <a:bodyPr/>
          <a:lstStyle/>
          <a:p>
            <a:r>
              <a:rPr lang="en-US" dirty="0"/>
              <a:t>Order already in system</a:t>
            </a:r>
          </a:p>
        </p:txBody>
      </p:sp>
      <p:pic>
        <p:nvPicPr>
          <p:cNvPr id="5" name="Content Placeholder 4">
            <a:extLst>
              <a:ext uri="{FF2B5EF4-FFF2-40B4-BE49-F238E27FC236}">
                <a16:creationId xmlns:a16="http://schemas.microsoft.com/office/drawing/2014/main" id="{506D58CA-AB49-4930-A45F-8E068B8D2E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908814"/>
            <a:ext cx="10515600" cy="2184959"/>
          </a:xfrm>
        </p:spPr>
      </p:pic>
      <p:sp>
        <p:nvSpPr>
          <p:cNvPr id="3" name="TextBox 2">
            <a:extLst>
              <a:ext uri="{FF2B5EF4-FFF2-40B4-BE49-F238E27FC236}">
                <a16:creationId xmlns:a16="http://schemas.microsoft.com/office/drawing/2014/main" id="{0E06E69F-2693-491F-9FD4-AD83497B916D}"/>
              </a:ext>
            </a:extLst>
          </p:cNvPr>
          <p:cNvSpPr txBox="1"/>
          <p:nvPr/>
        </p:nvSpPr>
        <p:spPr>
          <a:xfrm>
            <a:off x="6389468" y="5452991"/>
            <a:ext cx="2758769" cy="369332"/>
          </a:xfrm>
          <a:prstGeom prst="rect">
            <a:avLst/>
          </a:prstGeom>
          <a:noFill/>
        </p:spPr>
        <p:txBody>
          <a:bodyPr wrap="none" rtlCol="0">
            <a:spAutoFit/>
          </a:bodyPr>
          <a:lstStyle/>
          <a:p>
            <a:r>
              <a:rPr lang="en-US" dirty="0"/>
              <a:t>Delete the FMS Transaction</a:t>
            </a:r>
          </a:p>
        </p:txBody>
      </p:sp>
    </p:spTree>
    <p:extLst>
      <p:ext uri="{BB962C8B-B14F-4D97-AF65-F5344CB8AC3E}">
        <p14:creationId xmlns:p14="http://schemas.microsoft.com/office/powerpoint/2010/main" val="954407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Budget Office Adjustments</a:t>
            </a:r>
          </a:p>
        </p:txBody>
      </p:sp>
      <p:sp>
        <p:nvSpPr>
          <p:cNvPr id="3" name="Content Placeholder 2">
            <a:extLst>
              <a:ext uri="{FF2B5EF4-FFF2-40B4-BE49-F238E27FC236}">
                <a16:creationId xmlns:a16="http://schemas.microsoft.com/office/drawing/2014/main" id="{D2197A80-72CE-40E6-83DD-82CB2C26BBAC}"/>
              </a:ext>
            </a:extLst>
          </p:cNvPr>
          <p:cNvSpPr>
            <a:spLocks noGrp="1"/>
          </p:cNvSpPr>
          <p:nvPr>
            <p:ph idx="1"/>
          </p:nvPr>
        </p:nvSpPr>
        <p:spPr>
          <a:xfrm>
            <a:off x="710190" y="1270000"/>
            <a:ext cx="10643609" cy="671095"/>
          </a:xfrm>
        </p:spPr>
        <p:txBody>
          <a:bodyPr>
            <a:normAutofit fontScale="92500" lnSpcReduction="10000"/>
          </a:bodyPr>
          <a:lstStyle/>
          <a:p>
            <a:pPr marL="0" indent="0">
              <a:buNone/>
            </a:pPr>
            <a:r>
              <a:rPr lang="en-US" sz="2400" dirty="0"/>
              <a:t>Budget will sometimes balance by putting an entry into IFCAP.  These do not go into FMS but verify in the F20. If not in FMS, Delete the transaction.</a:t>
            </a:r>
          </a:p>
          <a:p>
            <a:pPr marL="0" indent="0">
              <a:buNone/>
            </a:pPr>
            <a:endParaRPr lang="en-US" dirty="0"/>
          </a:p>
        </p:txBody>
      </p:sp>
      <p:pic>
        <p:nvPicPr>
          <p:cNvPr id="5" name="Picture 4" descr="Table&#10;&#10;Description automatically generated">
            <a:extLst>
              <a:ext uri="{FF2B5EF4-FFF2-40B4-BE49-F238E27FC236}">
                <a16:creationId xmlns:a16="http://schemas.microsoft.com/office/drawing/2014/main" id="{CCD9D8D1-F7C6-43FE-8FF0-26D25A1C2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71175"/>
            <a:ext cx="10015330" cy="4143594"/>
          </a:xfrm>
          <a:prstGeom prst="rect">
            <a:avLst/>
          </a:prstGeom>
        </p:spPr>
      </p:pic>
    </p:spTree>
    <p:extLst>
      <p:ext uri="{BB962C8B-B14F-4D97-AF65-F5344CB8AC3E}">
        <p14:creationId xmlns:p14="http://schemas.microsoft.com/office/powerpoint/2010/main" val="286083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9203-2909-4C81-9932-BFE54C62FA66}"/>
              </a:ext>
            </a:extLst>
          </p:cNvPr>
          <p:cNvSpPr>
            <a:spLocks noGrp="1"/>
          </p:cNvSpPr>
          <p:nvPr>
            <p:ph type="title"/>
          </p:nvPr>
        </p:nvSpPr>
        <p:spPr/>
        <p:txBody>
          <a:bodyPr/>
          <a:lstStyle/>
          <a:p>
            <a:r>
              <a:rPr lang="en-US" dirty="0"/>
              <a:t>What Happens if you Delete Incorrectly</a:t>
            </a:r>
          </a:p>
        </p:txBody>
      </p:sp>
      <p:sp>
        <p:nvSpPr>
          <p:cNvPr id="3" name="Content Placeholder 2">
            <a:extLst>
              <a:ext uri="{FF2B5EF4-FFF2-40B4-BE49-F238E27FC236}">
                <a16:creationId xmlns:a16="http://schemas.microsoft.com/office/drawing/2014/main" id="{5C013220-86FA-4AD5-ACC1-5310AFB2105A}"/>
              </a:ext>
            </a:extLst>
          </p:cNvPr>
          <p:cNvSpPr>
            <a:spLocks noGrp="1"/>
          </p:cNvSpPr>
          <p:nvPr>
            <p:ph idx="1"/>
          </p:nvPr>
        </p:nvSpPr>
        <p:spPr>
          <a:xfrm>
            <a:off x="1092801" y="1690688"/>
            <a:ext cx="4156635" cy="2612343"/>
          </a:xfrm>
        </p:spPr>
        <p:txBody>
          <a:bodyPr/>
          <a:lstStyle/>
          <a:p>
            <a:r>
              <a:rPr lang="en-US" dirty="0"/>
              <a:t>Do not Panic</a:t>
            </a:r>
          </a:p>
          <a:p>
            <a:r>
              <a:rPr lang="en-US" dirty="0"/>
              <a:t>Go to Find &gt; Find Deleted Purchase</a:t>
            </a:r>
          </a:p>
          <a:p>
            <a:r>
              <a:rPr lang="en-US" dirty="0"/>
              <a:t>Select purchase</a:t>
            </a:r>
          </a:p>
          <a:p>
            <a:r>
              <a:rPr lang="en-US" dirty="0"/>
              <a:t>Reinstate purchase</a:t>
            </a:r>
          </a:p>
        </p:txBody>
      </p:sp>
      <p:pic>
        <p:nvPicPr>
          <p:cNvPr id="4" name="Picture 3">
            <a:extLst>
              <a:ext uri="{FF2B5EF4-FFF2-40B4-BE49-F238E27FC236}">
                <a16:creationId xmlns:a16="http://schemas.microsoft.com/office/drawing/2014/main" id="{06AE18FD-382E-49F6-96EE-7A98A1EB7F34}"/>
              </a:ext>
            </a:extLst>
          </p:cNvPr>
          <p:cNvPicPr>
            <a:picLocks noChangeAspect="1"/>
          </p:cNvPicPr>
          <p:nvPr/>
        </p:nvPicPr>
        <p:blipFill>
          <a:blip r:embed="rId2"/>
          <a:stretch>
            <a:fillRect/>
          </a:stretch>
        </p:blipFill>
        <p:spPr>
          <a:xfrm>
            <a:off x="5504036" y="1644242"/>
            <a:ext cx="6435165" cy="3565321"/>
          </a:xfrm>
          <a:prstGeom prst="rect">
            <a:avLst/>
          </a:prstGeom>
        </p:spPr>
      </p:pic>
    </p:spTree>
    <p:extLst>
      <p:ext uri="{BB962C8B-B14F-4D97-AF65-F5344CB8AC3E}">
        <p14:creationId xmlns:p14="http://schemas.microsoft.com/office/powerpoint/2010/main" val="2805480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Payroll and Paid</a:t>
            </a:r>
          </a:p>
        </p:txBody>
      </p:sp>
      <p:sp>
        <p:nvSpPr>
          <p:cNvPr id="3" name="Content Placeholder 2">
            <a:extLst>
              <a:ext uri="{FF2B5EF4-FFF2-40B4-BE49-F238E27FC236}">
                <a16:creationId xmlns:a16="http://schemas.microsoft.com/office/drawing/2014/main" id="{D2197A80-72CE-40E6-83DD-82CB2C26BBAC}"/>
              </a:ext>
            </a:extLst>
          </p:cNvPr>
          <p:cNvSpPr>
            <a:spLocks noGrp="1"/>
          </p:cNvSpPr>
          <p:nvPr>
            <p:ph idx="1"/>
          </p:nvPr>
        </p:nvSpPr>
        <p:spPr/>
        <p:txBody>
          <a:bodyPr/>
          <a:lstStyle/>
          <a:p>
            <a:pPr marL="0" indent="0">
              <a:buNone/>
            </a:pPr>
            <a:r>
              <a:rPr lang="en-US" dirty="0"/>
              <a:t>Every pay period when payroll processed it is deducted from FMS. The Fiscal budget office then creates a ceiling adjustment to offset VISTA. Because you download the actual per person payroll from PAID through VISTA, these transactions can be deleted.</a:t>
            </a:r>
          </a:p>
          <a:p>
            <a:pPr marL="0" indent="0">
              <a:buNone/>
            </a:pPr>
            <a:endParaRPr lang="en-US" dirty="0"/>
          </a:p>
        </p:txBody>
      </p:sp>
      <p:pic>
        <p:nvPicPr>
          <p:cNvPr id="4" name="Picture 3">
            <a:extLst>
              <a:ext uri="{FF2B5EF4-FFF2-40B4-BE49-F238E27FC236}">
                <a16:creationId xmlns:a16="http://schemas.microsoft.com/office/drawing/2014/main" id="{A427DECB-B429-4776-874C-61B738224794}"/>
              </a:ext>
            </a:extLst>
          </p:cNvPr>
          <p:cNvPicPr>
            <a:picLocks noChangeAspect="1"/>
          </p:cNvPicPr>
          <p:nvPr/>
        </p:nvPicPr>
        <p:blipFill>
          <a:blip r:embed="rId2"/>
          <a:stretch>
            <a:fillRect/>
          </a:stretch>
        </p:blipFill>
        <p:spPr>
          <a:xfrm>
            <a:off x="1298500" y="3712258"/>
            <a:ext cx="8168869" cy="2559293"/>
          </a:xfrm>
          <a:prstGeom prst="rect">
            <a:avLst/>
          </a:prstGeom>
        </p:spPr>
      </p:pic>
    </p:spTree>
    <p:extLst>
      <p:ext uri="{BB962C8B-B14F-4D97-AF65-F5344CB8AC3E}">
        <p14:creationId xmlns:p14="http://schemas.microsoft.com/office/powerpoint/2010/main" val="344469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7B1B-F64D-4005-9FB2-3880544CFEAF}"/>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DDB23543-D6AD-4AF4-8913-53A9F9786A38}"/>
              </a:ext>
            </a:extLst>
          </p:cNvPr>
          <p:cNvSpPr>
            <a:spLocks noGrp="1"/>
          </p:cNvSpPr>
          <p:nvPr>
            <p:ph idx="1"/>
          </p:nvPr>
        </p:nvSpPr>
        <p:spPr/>
        <p:txBody>
          <a:bodyPr/>
          <a:lstStyle/>
          <a:p>
            <a:r>
              <a:rPr lang="en-US" dirty="0"/>
              <a:t>Antonio Laracuente – Director, Field Operations</a:t>
            </a:r>
          </a:p>
          <a:p>
            <a:r>
              <a:rPr lang="en-US" dirty="0"/>
              <a:t>Kari Points – Director Research Operations – Iowa City</a:t>
            </a:r>
          </a:p>
          <a:p>
            <a:r>
              <a:rPr lang="en-US" dirty="0"/>
              <a:t>Tabitha Randall – Supervisory Budget Analyst – Salt Lake City</a:t>
            </a:r>
          </a:p>
          <a:p>
            <a:r>
              <a:rPr lang="en-US" dirty="0"/>
              <a:t>Jamece Petteway – Supervisory Budget Analyst – Durham</a:t>
            </a:r>
          </a:p>
          <a:p>
            <a:r>
              <a:rPr lang="en-US" dirty="0"/>
              <a:t>Travis Peake – Supervisory Budget Analyst – Portland</a:t>
            </a:r>
          </a:p>
          <a:p>
            <a:r>
              <a:rPr lang="en-US" dirty="0"/>
              <a:t>Erin Olson – Supervisory Budget Analyst – St. Louis</a:t>
            </a:r>
          </a:p>
        </p:txBody>
      </p:sp>
    </p:spTree>
    <p:extLst>
      <p:ext uri="{BB962C8B-B14F-4D97-AF65-F5344CB8AC3E}">
        <p14:creationId xmlns:p14="http://schemas.microsoft.com/office/powerpoint/2010/main" val="1188450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4512-44B2-4C7C-B9A2-15195E118AC1}"/>
              </a:ext>
            </a:extLst>
          </p:cNvPr>
          <p:cNvSpPr>
            <a:spLocks noGrp="1"/>
          </p:cNvSpPr>
          <p:nvPr>
            <p:ph type="title"/>
          </p:nvPr>
        </p:nvSpPr>
        <p:spPr>
          <a:xfrm>
            <a:off x="838200" y="0"/>
            <a:ext cx="10515600" cy="1325563"/>
          </a:xfrm>
        </p:spPr>
        <p:txBody>
          <a:bodyPr/>
          <a:lstStyle/>
          <a:p>
            <a:r>
              <a:rPr lang="en-US" dirty="0"/>
              <a:t>Payroll Alerts</a:t>
            </a:r>
          </a:p>
        </p:txBody>
      </p:sp>
      <p:sp>
        <p:nvSpPr>
          <p:cNvPr id="3" name="Content Placeholder 2">
            <a:extLst>
              <a:ext uri="{FF2B5EF4-FFF2-40B4-BE49-F238E27FC236}">
                <a16:creationId xmlns:a16="http://schemas.microsoft.com/office/drawing/2014/main" id="{24A23590-86A4-449F-A85A-2F53C6786986}"/>
              </a:ext>
            </a:extLst>
          </p:cNvPr>
          <p:cNvSpPr>
            <a:spLocks noGrp="1"/>
          </p:cNvSpPr>
          <p:nvPr>
            <p:ph idx="1"/>
          </p:nvPr>
        </p:nvSpPr>
        <p:spPr>
          <a:xfrm>
            <a:off x="838200" y="1325563"/>
            <a:ext cx="10515600" cy="4351338"/>
          </a:xfrm>
        </p:spPr>
        <p:txBody>
          <a:bodyPr>
            <a:normAutofit fontScale="85000" lnSpcReduction="20000"/>
          </a:bodyPr>
          <a:lstStyle/>
          <a:p>
            <a:r>
              <a:rPr lang="en-US" dirty="0"/>
              <a:t>There are two main categories of payroll alerts.</a:t>
            </a:r>
          </a:p>
          <a:p>
            <a:pPr marL="514350" indent="-514350">
              <a:buAutoNum type="arabicPeriod"/>
            </a:pPr>
            <a:r>
              <a:rPr lang="en-US" dirty="0"/>
              <a:t>Not paid: The employee has been terminated or appointment has ended. Verify with your administrative officer/Human resources office.</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r>
              <a:rPr lang="en-US" dirty="0"/>
              <a:t>Once you have verified that the employee has been terminated. Click on the alert with their name.</a:t>
            </a:r>
          </a:p>
          <a:p>
            <a:pPr marL="0" indent="0">
              <a:buNone/>
            </a:pPr>
            <a:endParaRPr lang="en-US" dirty="0"/>
          </a:p>
          <a:p>
            <a:pPr marL="0" indent="0">
              <a:buNone/>
            </a:pPr>
            <a:endParaRPr lang="en-US" dirty="0"/>
          </a:p>
          <a:p>
            <a:pPr marL="0" indent="0">
              <a:buNone/>
            </a:pPr>
            <a:r>
              <a:rPr lang="en-US" dirty="0"/>
              <a:t>In the upper righthand corner choose the appropriate date and save.</a:t>
            </a:r>
          </a:p>
        </p:txBody>
      </p:sp>
      <p:pic>
        <p:nvPicPr>
          <p:cNvPr id="4" name="Picture 3">
            <a:extLst>
              <a:ext uri="{FF2B5EF4-FFF2-40B4-BE49-F238E27FC236}">
                <a16:creationId xmlns:a16="http://schemas.microsoft.com/office/drawing/2014/main" id="{7D3D8EAC-B4BF-4D56-8104-19818C96F659}"/>
              </a:ext>
            </a:extLst>
          </p:cNvPr>
          <p:cNvPicPr>
            <a:picLocks noChangeAspect="1"/>
          </p:cNvPicPr>
          <p:nvPr/>
        </p:nvPicPr>
        <p:blipFill>
          <a:blip r:embed="rId2"/>
          <a:stretch>
            <a:fillRect/>
          </a:stretch>
        </p:blipFill>
        <p:spPr>
          <a:xfrm>
            <a:off x="944526" y="2651126"/>
            <a:ext cx="7353300" cy="1038225"/>
          </a:xfrm>
          <a:prstGeom prst="rect">
            <a:avLst/>
          </a:prstGeom>
        </p:spPr>
      </p:pic>
      <p:pic>
        <p:nvPicPr>
          <p:cNvPr id="5" name="Picture 4">
            <a:extLst>
              <a:ext uri="{FF2B5EF4-FFF2-40B4-BE49-F238E27FC236}">
                <a16:creationId xmlns:a16="http://schemas.microsoft.com/office/drawing/2014/main" id="{960532CD-619C-4BC4-939A-7EA598D1A387}"/>
              </a:ext>
            </a:extLst>
          </p:cNvPr>
          <p:cNvPicPr>
            <a:picLocks noChangeAspect="1"/>
          </p:cNvPicPr>
          <p:nvPr/>
        </p:nvPicPr>
        <p:blipFill>
          <a:blip r:embed="rId3"/>
          <a:stretch>
            <a:fillRect/>
          </a:stretch>
        </p:blipFill>
        <p:spPr>
          <a:xfrm>
            <a:off x="944526" y="4824414"/>
            <a:ext cx="2590800" cy="381000"/>
          </a:xfrm>
          <a:prstGeom prst="rect">
            <a:avLst/>
          </a:prstGeom>
        </p:spPr>
      </p:pic>
    </p:spTree>
    <p:extLst>
      <p:ext uri="{BB962C8B-B14F-4D97-AF65-F5344CB8AC3E}">
        <p14:creationId xmlns:p14="http://schemas.microsoft.com/office/powerpoint/2010/main" val="696457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86B5-27D7-47DB-9371-9622EA22B3E2}"/>
              </a:ext>
            </a:extLst>
          </p:cNvPr>
          <p:cNvSpPr>
            <a:spLocks noGrp="1"/>
          </p:cNvSpPr>
          <p:nvPr>
            <p:ph type="title"/>
          </p:nvPr>
        </p:nvSpPr>
        <p:spPr>
          <a:xfrm>
            <a:off x="838200" y="18255"/>
            <a:ext cx="10515600" cy="1325563"/>
          </a:xfrm>
        </p:spPr>
        <p:txBody>
          <a:bodyPr/>
          <a:lstStyle/>
          <a:p>
            <a:r>
              <a:rPr lang="en-US" dirty="0"/>
              <a:t>Payroll Alerts</a:t>
            </a:r>
          </a:p>
        </p:txBody>
      </p:sp>
      <p:sp>
        <p:nvSpPr>
          <p:cNvPr id="3" name="Content Placeholder 2">
            <a:extLst>
              <a:ext uri="{FF2B5EF4-FFF2-40B4-BE49-F238E27FC236}">
                <a16:creationId xmlns:a16="http://schemas.microsoft.com/office/drawing/2014/main" id="{AB5501E8-83AC-4018-953E-7B6AA8629791}"/>
              </a:ext>
            </a:extLst>
          </p:cNvPr>
          <p:cNvSpPr>
            <a:spLocks noGrp="1"/>
          </p:cNvSpPr>
          <p:nvPr>
            <p:ph idx="1"/>
          </p:nvPr>
        </p:nvSpPr>
        <p:spPr>
          <a:xfrm>
            <a:off x="838200" y="1343818"/>
            <a:ext cx="10515600" cy="4351338"/>
          </a:xfrm>
        </p:spPr>
        <p:txBody>
          <a:bodyPr/>
          <a:lstStyle/>
          <a:p>
            <a:pPr marL="0" indent="0">
              <a:buNone/>
            </a:pPr>
            <a:r>
              <a:rPr lang="en-US" dirty="0"/>
              <a:t>2. Pay Not Posted Name, Pay Plan not found: This is a new employee that will need to be established in </a:t>
            </a:r>
            <a:r>
              <a:rPr lang="en-US" dirty="0" err="1"/>
              <a:t>WinRMS</a:t>
            </a:r>
            <a:r>
              <a:rPr lang="en-US" dirty="0"/>
              <a:t>. There are 3 categories to choose from:</a:t>
            </a:r>
          </a:p>
          <a:p>
            <a:pPr marL="0" indent="0">
              <a:buNone/>
            </a:pPr>
            <a:r>
              <a:rPr lang="en-US" dirty="0"/>
              <a:t>A. Employee number</a:t>
            </a:r>
          </a:p>
          <a:p>
            <a:pPr marL="0" indent="0">
              <a:buNone/>
            </a:pPr>
            <a:r>
              <a:rPr lang="en-US" dirty="0"/>
              <a:t>B. Add New Employee</a:t>
            </a:r>
          </a:p>
          <a:p>
            <a:pPr marL="0" indent="0">
              <a:buNone/>
            </a:pPr>
            <a:r>
              <a:rPr lang="en-US" dirty="0"/>
              <a:t>C. Select from the list on the right-hand side.</a:t>
            </a:r>
          </a:p>
        </p:txBody>
      </p:sp>
    </p:spTree>
    <p:extLst>
      <p:ext uri="{BB962C8B-B14F-4D97-AF65-F5344CB8AC3E}">
        <p14:creationId xmlns:p14="http://schemas.microsoft.com/office/powerpoint/2010/main" val="423230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8B67-A979-4278-B087-3FEBC49FEB17}"/>
              </a:ext>
            </a:extLst>
          </p:cNvPr>
          <p:cNvSpPr>
            <a:spLocks noGrp="1"/>
          </p:cNvSpPr>
          <p:nvPr>
            <p:ph type="title"/>
          </p:nvPr>
        </p:nvSpPr>
        <p:spPr>
          <a:xfrm>
            <a:off x="838200" y="18255"/>
            <a:ext cx="10515600" cy="1325563"/>
          </a:xfrm>
        </p:spPr>
        <p:txBody>
          <a:bodyPr/>
          <a:lstStyle/>
          <a:p>
            <a:r>
              <a:rPr lang="en-US" dirty="0"/>
              <a:t>Payroll Alerts</a:t>
            </a:r>
          </a:p>
        </p:txBody>
      </p:sp>
      <p:sp>
        <p:nvSpPr>
          <p:cNvPr id="3" name="Content Placeholder 2">
            <a:extLst>
              <a:ext uri="{FF2B5EF4-FFF2-40B4-BE49-F238E27FC236}">
                <a16:creationId xmlns:a16="http://schemas.microsoft.com/office/drawing/2014/main" id="{B494C397-2681-4F0A-B9D4-379544978F96}"/>
              </a:ext>
            </a:extLst>
          </p:cNvPr>
          <p:cNvSpPr>
            <a:spLocks noGrp="1"/>
          </p:cNvSpPr>
          <p:nvPr>
            <p:ph idx="1"/>
          </p:nvPr>
        </p:nvSpPr>
        <p:spPr>
          <a:xfrm>
            <a:off x="838200" y="1114425"/>
            <a:ext cx="10515600" cy="4351338"/>
          </a:xfrm>
        </p:spPr>
        <p:txBody>
          <a:bodyPr/>
          <a:lstStyle/>
          <a:p>
            <a:pPr marL="0" indent="0">
              <a:buNone/>
            </a:pPr>
            <a:r>
              <a:rPr lang="en-US" dirty="0"/>
              <a:t>A. Employee number: If you know this employee or you can find them on the list on the right, you can enter the number and hit enter.</a:t>
            </a:r>
          </a:p>
        </p:txBody>
      </p:sp>
      <p:pic>
        <p:nvPicPr>
          <p:cNvPr id="8" name="Picture 7" descr="Graphical user interface, table&#10;&#10;Description automatically generated">
            <a:extLst>
              <a:ext uri="{FF2B5EF4-FFF2-40B4-BE49-F238E27FC236}">
                <a16:creationId xmlns:a16="http://schemas.microsoft.com/office/drawing/2014/main" id="{2BE91076-F682-45C3-9C5D-94E3A433D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139" y="1898353"/>
            <a:ext cx="6808305" cy="3845222"/>
          </a:xfrm>
          <a:prstGeom prst="rect">
            <a:avLst/>
          </a:prstGeom>
        </p:spPr>
      </p:pic>
    </p:spTree>
    <p:extLst>
      <p:ext uri="{BB962C8B-B14F-4D97-AF65-F5344CB8AC3E}">
        <p14:creationId xmlns:p14="http://schemas.microsoft.com/office/powerpoint/2010/main" val="359927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6A07-D5F0-43A2-A5A4-E67F3FEA5407}"/>
              </a:ext>
            </a:extLst>
          </p:cNvPr>
          <p:cNvSpPr>
            <a:spLocks noGrp="1"/>
          </p:cNvSpPr>
          <p:nvPr>
            <p:ph type="title"/>
          </p:nvPr>
        </p:nvSpPr>
        <p:spPr>
          <a:xfrm>
            <a:off x="838200" y="18255"/>
            <a:ext cx="10515600" cy="1325563"/>
          </a:xfrm>
        </p:spPr>
        <p:txBody>
          <a:bodyPr/>
          <a:lstStyle/>
          <a:p>
            <a:r>
              <a:rPr lang="en-US" dirty="0"/>
              <a:t>Payroll Alerts</a:t>
            </a:r>
          </a:p>
        </p:txBody>
      </p:sp>
      <p:sp>
        <p:nvSpPr>
          <p:cNvPr id="3" name="Content Placeholder 2">
            <a:extLst>
              <a:ext uri="{FF2B5EF4-FFF2-40B4-BE49-F238E27FC236}">
                <a16:creationId xmlns:a16="http://schemas.microsoft.com/office/drawing/2014/main" id="{D1DDF32F-1FAD-4675-B974-67B0E232DD5A}"/>
              </a:ext>
            </a:extLst>
          </p:cNvPr>
          <p:cNvSpPr>
            <a:spLocks noGrp="1"/>
          </p:cNvSpPr>
          <p:nvPr>
            <p:ph idx="1"/>
          </p:nvPr>
        </p:nvSpPr>
        <p:spPr>
          <a:xfrm>
            <a:off x="838200" y="1253331"/>
            <a:ext cx="10515600" cy="4351338"/>
          </a:xfrm>
        </p:spPr>
        <p:txBody>
          <a:bodyPr/>
          <a:lstStyle/>
          <a:p>
            <a:pPr marL="0" indent="0">
              <a:buNone/>
            </a:pPr>
            <a:r>
              <a:rPr lang="en-US" dirty="0"/>
              <a:t>B. Add Employee: Start by clicking the Add New Employee Record button.</a:t>
            </a:r>
          </a:p>
          <a:p>
            <a:pPr marL="0" indent="0">
              <a:buNone/>
            </a:pPr>
            <a:endParaRPr lang="en-US" dirty="0"/>
          </a:p>
          <a:p>
            <a:pPr marL="0" indent="0">
              <a:buNone/>
            </a:pPr>
            <a:endParaRPr lang="en-US" dirty="0"/>
          </a:p>
          <a:p>
            <a:pPr marL="0" indent="0">
              <a:buNone/>
            </a:pPr>
            <a:endParaRPr lang="en-US" dirty="0"/>
          </a:p>
        </p:txBody>
      </p:sp>
      <p:pic>
        <p:nvPicPr>
          <p:cNvPr id="5" name="Picture 4" descr="Graphical user interface, application, table&#10;&#10;Description automatically generated">
            <a:extLst>
              <a:ext uri="{FF2B5EF4-FFF2-40B4-BE49-F238E27FC236}">
                <a16:creationId xmlns:a16="http://schemas.microsoft.com/office/drawing/2014/main" id="{0188F352-8470-4084-A249-3A375C424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139" y="1962688"/>
            <a:ext cx="6410739" cy="3641981"/>
          </a:xfrm>
          <a:prstGeom prst="rect">
            <a:avLst/>
          </a:prstGeom>
        </p:spPr>
      </p:pic>
    </p:spTree>
    <p:extLst>
      <p:ext uri="{BB962C8B-B14F-4D97-AF65-F5344CB8AC3E}">
        <p14:creationId xmlns:p14="http://schemas.microsoft.com/office/powerpoint/2010/main" val="4118841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41B6-F29E-463B-B29D-0CEE1B632035}"/>
              </a:ext>
            </a:extLst>
          </p:cNvPr>
          <p:cNvSpPr>
            <a:spLocks noGrp="1"/>
          </p:cNvSpPr>
          <p:nvPr>
            <p:ph type="title"/>
          </p:nvPr>
        </p:nvSpPr>
        <p:spPr>
          <a:xfrm>
            <a:off x="838200" y="18255"/>
            <a:ext cx="10515600" cy="1325563"/>
          </a:xfrm>
        </p:spPr>
        <p:txBody>
          <a:bodyPr/>
          <a:lstStyle/>
          <a:p>
            <a:r>
              <a:rPr lang="en-US" dirty="0"/>
              <a:t>Payroll Alerts</a:t>
            </a:r>
          </a:p>
        </p:txBody>
      </p:sp>
      <p:sp>
        <p:nvSpPr>
          <p:cNvPr id="3" name="Content Placeholder 2">
            <a:extLst>
              <a:ext uri="{FF2B5EF4-FFF2-40B4-BE49-F238E27FC236}">
                <a16:creationId xmlns:a16="http://schemas.microsoft.com/office/drawing/2014/main" id="{F61F54C7-606B-43A4-ABD0-616EBEB6B62D}"/>
              </a:ext>
            </a:extLst>
          </p:cNvPr>
          <p:cNvSpPr>
            <a:spLocks noGrp="1"/>
          </p:cNvSpPr>
          <p:nvPr>
            <p:ph idx="1"/>
          </p:nvPr>
        </p:nvSpPr>
        <p:spPr>
          <a:xfrm>
            <a:off x="838200" y="1343818"/>
            <a:ext cx="10515600" cy="4351338"/>
          </a:xfrm>
        </p:spPr>
        <p:txBody>
          <a:bodyPr/>
          <a:lstStyle/>
          <a:p>
            <a:pPr marL="0" indent="0">
              <a:buNone/>
            </a:pPr>
            <a:r>
              <a:rPr lang="en-US" dirty="0"/>
              <a:t>B. Add Employee Cont.: Once you have validated the account and FCP you can select save.</a:t>
            </a:r>
          </a:p>
        </p:txBody>
      </p:sp>
      <p:pic>
        <p:nvPicPr>
          <p:cNvPr id="5" name="Picture 4" descr="Graphical user interface&#10;&#10;Description automatically generated">
            <a:extLst>
              <a:ext uri="{FF2B5EF4-FFF2-40B4-BE49-F238E27FC236}">
                <a16:creationId xmlns:a16="http://schemas.microsoft.com/office/drawing/2014/main" id="{C1513F24-AC84-439B-B161-A55BA054A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227" y="2330991"/>
            <a:ext cx="5408599" cy="3701050"/>
          </a:xfrm>
          <a:prstGeom prst="rect">
            <a:avLst/>
          </a:prstGeom>
        </p:spPr>
      </p:pic>
    </p:spTree>
    <p:extLst>
      <p:ext uri="{BB962C8B-B14F-4D97-AF65-F5344CB8AC3E}">
        <p14:creationId xmlns:p14="http://schemas.microsoft.com/office/powerpoint/2010/main" val="2562755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15EF-CAD3-4702-BC73-085E4ADAA8DC}"/>
              </a:ext>
            </a:extLst>
          </p:cNvPr>
          <p:cNvSpPr>
            <a:spLocks noGrp="1"/>
          </p:cNvSpPr>
          <p:nvPr>
            <p:ph type="title"/>
          </p:nvPr>
        </p:nvSpPr>
        <p:spPr>
          <a:xfrm>
            <a:off x="838200" y="18255"/>
            <a:ext cx="10515600" cy="1325563"/>
          </a:xfrm>
        </p:spPr>
        <p:txBody>
          <a:bodyPr/>
          <a:lstStyle/>
          <a:p>
            <a:r>
              <a:rPr lang="en-US" dirty="0"/>
              <a:t>Payroll Alerts</a:t>
            </a:r>
          </a:p>
        </p:txBody>
      </p:sp>
      <p:sp>
        <p:nvSpPr>
          <p:cNvPr id="3" name="Content Placeholder 2">
            <a:extLst>
              <a:ext uri="{FF2B5EF4-FFF2-40B4-BE49-F238E27FC236}">
                <a16:creationId xmlns:a16="http://schemas.microsoft.com/office/drawing/2014/main" id="{F716F876-8C68-4503-A208-5AED04FC5AC4}"/>
              </a:ext>
            </a:extLst>
          </p:cNvPr>
          <p:cNvSpPr>
            <a:spLocks noGrp="1"/>
          </p:cNvSpPr>
          <p:nvPr>
            <p:ph idx="1"/>
          </p:nvPr>
        </p:nvSpPr>
        <p:spPr>
          <a:xfrm>
            <a:off x="838200" y="1041853"/>
            <a:ext cx="10515600" cy="4351338"/>
          </a:xfrm>
        </p:spPr>
        <p:txBody>
          <a:bodyPr/>
          <a:lstStyle/>
          <a:p>
            <a:pPr marL="0" indent="0">
              <a:buNone/>
            </a:pPr>
            <a:r>
              <a:rPr lang="en-US" dirty="0"/>
              <a:t>C. Select employee from the right-hand side and save.</a:t>
            </a:r>
          </a:p>
        </p:txBody>
      </p:sp>
      <p:pic>
        <p:nvPicPr>
          <p:cNvPr id="5" name="Picture 4" descr="Graphical user interface, application, table&#10;&#10;Description automatically generated">
            <a:extLst>
              <a:ext uri="{FF2B5EF4-FFF2-40B4-BE49-F238E27FC236}">
                <a16:creationId xmlns:a16="http://schemas.microsoft.com/office/drawing/2014/main" id="{42F6C698-8D63-499C-ADD0-8CBACE266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0" y="1648507"/>
            <a:ext cx="7325140" cy="4161458"/>
          </a:xfrm>
          <a:prstGeom prst="rect">
            <a:avLst/>
          </a:prstGeom>
        </p:spPr>
      </p:pic>
    </p:spTree>
    <p:extLst>
      <p:ext uri="{BB962C8B-B14F-4D97-AF65-F5344CB8AC3E}">
        <p14:creationId xmlns:p14="http://schemas.microsoft.com/office/powerpoint/2010/main" val="3957289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5DF9-D9C1-4492-A042-866AB8A7BE60}"/>
              </a:ext>
            </a:extLst>
          </p:cNvPr>
          <p:cNvSpPr>
            <a:spLocks noGrp="1"/>
          </p:cNvSpPr>
          <p:nvPr>
            <p:ph type="title"/>
          </p:nvPr>
        </p:nvSpPr>
        <p:spPr/>
        <p:txBody>
          <a:bodyPr/>
          <a:lstStyle/>
          <a:p>
            <a:r>
              <a:rPr lang="en-US" dirty="0"/>
              <a:t>Delegation Logs</a:t>
            </a:r>
          </a:p>
        </p:txBody>
      </p:sp>
      <p:sp>
        <p:nvSpPr>
          <p:cNvPr id="3" name="Content Placeholder 2">
            <a:extLst>
              <a:ext uri="{FF2B5EF4-FFF2-40B4-BE49-F238E27FC236}">
                <a16:creationId xmlns:a16="http://schemas.microsoft.com/office/drawing/2014/main" id="{0944DA11-6402-458D-9522-0A756C605AB7}"/>
              </a:ext>
            </a:extLst>
          </p:cNvPr>
          <p:cNvSpPr>
            <a:spLocks noGrp="1"/>
          </p:cNvSpPr>
          <p:nvPr>
            <p:ph idx="1"/>
          </p:nvPr>
        </p:nvSpPr>
        <p:spPr/>
        <p:txBody>
          <a:bodyPr/>
          <a:lstStyle/>
          <a:p>
            <a:r>
              <a:rPr lang="en-US" dirty="0"/>
              <a:t>Delegation of Authority is managed by Fiscal Service and the process may vary across stations.</a:t>
            </a:r>
          </a:p>
          <a:p>
            <a:r>
              <a:rPr lang="en-US" dirty="0"/>
              <a:t>Important to make sure that people using </a:t>
            </a:r>
            <a:r>
              <a:rPr lang="en-US" dirty="0" err="1"/>
              <a:t>WinRMS</a:t>
            </a:r>
            <a:r>
              <a:rPr lang="en-US" dirty="0"/>
              <a:t> have appropriate access to the FCPS in order to download</a:t>
            </a:r>
          </a:p>
          <a:p>
            <a:r>
              <a:rPr lang="en-US" dirty="0"/>
              <a:t>Impacts VISTA, PAID and FMS downloads</a:t>
            </a:r>
          </a:p>
          <a:p>
            <a:endParaRPr lang="en-US" dirty="0"/>
          </a:p>
        </p:txBody>
      </p:sp>
    </p:spTree>
    <p:extLst>
      <p:ext uri="{BB962C8B-B14F-4D97-AF65-F5344CB8AC3E}">
        <p14:creationId xmlns:p14="http://schemas.microsoft.com/office/powerpoint/2010/main" val="149617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Delegation Logs</a:t>
            </a:r>
          </a:p>
        </p:txBody>
      </p:sp>
      <p:sp>
        <p:nvSpPr>
          <p:cNvPr id="3" name="Content Placeholder 2">
            <a:extLst>
              <a:ext uri="{FF2B5EF4-FFF2-40B4-BE49-F238E27FC236}">
                <a16:creationId xmlns:a16="http://schemas.microsoft.com/office/drawing/2014/main" id="{D2197A80-72CE-40E6-83DD-82CB2C26BBAC}"/>
              </a:ext>
            </a:extLst>
          </p:cNvPr>
          <p:cNvSpPr>
            <a:spLocks noGrp="1"/>
          </p:cNvSpPr>
          <p:nvPr>
            <p:ph idx="1"/>
          </p:nvPr>
        </p:nvSpPr>
        <p:spPr/>
        <p:txBody>
          <a:bodyPr/>
          <a:lstStyle/>
          <a:p>
            <a:pPr marL="0" indent="0">
              <a:buNone/>
            </a:pPr>
            <a:endParaRPr lang="en-US" dirty="0"/>
          </a:p>
        </p:txBody>
      </p:sp>
      <p:pic>
        <p:nvPicPr>
          <p:cNvPr id="4" name="Content Placeholder 3">
            <a:extLst>
              <a:ext uri="{FF2B5EF4-FFF2-40B4-BE49-F238E27FC236}">
                <a16:creationId xmlns:a16="http://schemas.microsoft.com/office/drawing/2014/main" id="{4C76B757-BD17-4D99-865D-BF5AACE0BF36}"/>
              </a:ext>
            </a:extLst>
          </p:cNvPr>
          <p:cNvPicPr>
            <a:picLocks noChangeAspect="1"/>
          </p:cNvPicPr>
          <p:nvPr/>
        </p:nvPicPr>
        <p:blipFill>
          <a:blip r:embed="rId2"/>
          <a:stretch>
            <a:fillRect/>
          </a:stretch>
        </p:blipFill>
        <p:spPr>
          <a:xfrm>
            <a:off x="480653" y="1277433"/>
            <a:ext cx="3519847" cy="4495848"/>
          </a:xfrm>
          <a:prstGeom prst="rect">
            <a:avLst/>
          </a:prstGeom>
        </p:spPr>
      </p:pic>
      <p:sp>
        <p:nvSpPr>
          <p:cNvPr id="5" name="TextBox 4">
            <a:extLst>
              <a:ext uri="{FF2B5EF4-FFF2-40B4-BE49-F238E27FC236}">
                <a16:creationId xmlns:a16="http://schemas.microsoft.com/office/drawing/2014/main" id="{E19AB77D-6DD4-44A4-BEB6-A628D9D68210}"/>
              </a:ext>
            </a:extLst>
          </p:cNvPr>
          <p:cNvSpPr txBox="1"/>
          <p:nvPr/>
        </p:nvSpPr>
        <p:spPr>
          <a:xfrm>
            <a:off x="4000500" y="1414638"/>
            <a:ext cx="3933824" cy="3693319"/>
          </a:xfrm>
          <a:prstGeom prst="rect">
            <a:avLst/>
          </a:prstGeom>
          <a:noFill/>
        </p:spPr>
        <p:txBody>
          <a:bodyPr wrap="square" rtlCol="0">
            <a:spAutoFit/>
          </a:bodyPr>
          <a:lstStyle/>
          <a:p>
            <a:pPr marL="342900" indent="-342900">
              <a:buFont typeface="Arial" panose="020B0604020202020204" pitchFamily="34" charset="0"/>
              <a:buChar char="•"/>
            </a:pPr>
            <a:r>
              <a:rPr lang="en-US" dirty="0"/>
              <a:t>Your fiscal service manages access to fund control points</a:t>
            </a:r>
          </a:p>
          <a:p>
            <a:pPr marL="342900" indent="-342900">
              <a:buFont typeface="Arial" panose="020B0604020202020204" pitchFamily="34" charset="0"/>
              <a:buChar char="•"/>
            </a:pPr>
            <a:r>
              <a:rPr lang="en-US" dirty="0"/>
              <a:t>Delegation logs designate roles in VISTA and IPPS</a:t>
            </a:r>
          </a:p>
          <a:p>
            <a:pPr marL="342900" indent="-342900">
              <a:buFont typeface="Arial" panose="020B0604020202020204" pitchFamily="34" charset="0"/>
              <a:buChar char="•"/>
            </a:pPr>
            <a:r>
              <a:rPr lang="en-US" dirty="0"/>
              <a:t>List all FCPs you use on your delegation log</a:t>
            </a:r>
          </a:p>
          <a:p>
            <a:pPr marL="342900" indent="-342900">
              <a:buFont typeface="Arial" panose="020B0604020202020204" pitchFamily="34" charset="0"/>
              <a:buChar char="•"/>
            </a:pPr>
            <a:r>
              <a:rPr lang="en-US" dirty="0"/>
              <a:t>Separation of duties are maintained; those entering transactions cannot approve transactions for example</a:t>
            </a:r>
          </a:p>
          <a:p>
            <a:pPr marL="342900" indent="-342900">
              <a:buFont typeface="Arial" panose="020B0604020202020204" pitchFamily="34" charset="0"/>
              <a:buChar char="•"/>
            </a:pPr>
            <a:r>
              <a:rPr lang="en-US" dirty="0"/>
              <a:t>Recommend at least one backup</a:t>
            </a:r>
          </a:p>
          <a:p>
            <a:pPr marL="342900" indent="-342900">
              <a:buFont typeface="Arial" panose="020B0604020202020204" pitchFamily="34" charset="0"/>
              <a:buChar char="•"/>
            </a:pPr>
            <a:r>
              <a:rPr lang="en-US" dirty="0"/>
              <a:t>FCPs on your delegation log should be entered into </a:t>
            </a:r>
            <a:r>
              <a:rPr lang="en-US" dirty="0" err="1"/>
              <a:t>WinRMS</a:t>
            </a:r>
            <a:endParaRPr lang="en-US" dirty="0"/>
          </a:p>
        </p:txBody>
      </p:sp>
      <p:pic>
        <p:nvPicPr>
          <p:cNvPr id="6" name="Picture 5">
            <a:extLst>
              <a:ext uri="{FF2B5EF4-FFF2-40B4-BE49-F238E27FC236}">
                <a16:creationId xmlns:a16="http://schemas.microsoft.com/office/drawing/2014/main" id="{2F65D739-AFF8-4D3C-BBC4-682142884962}"/>
              </a:ext>
            </a:extLst>
          </p:cNvPr>
          <p:cNvPicPr>
            <a:picLocks noChangeAspect="1"/>
          </p:cNvPicPr>
          <p:nvPr/>
        </p:nvPicPr>
        <p:blipFill>
          <a:blip r:embed="rId3"/>
          <a:stretch>
            <a:fillRect/>
          </a:stretch>
        </p:blipFill>
        <p:spPr>
          <a:xfrm>
            <a:off x="7969026" y="1094647"/>
            <a:ext cx="4006665" cy="4861420"/>
          </a:xfrm>
          <a:prstGeom prst="rect">
            <a:avLst/>
          </a:prstGeom>
        </p:spPr>
      </p:pic>
    </p:spTree>
    <p:extLst>
      <p:ext uri="{BB962C8B-B14F-4D97-AF65-F5344CB8AC3E}">
        <p14:creationId xmlns:p14="http://schemas.microsoft.com/office/powerpoint/2010/main" val="1005750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F033-ECBA-4EC5-9719-C1D99C33A22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3A4CE8E-824A-4106-91D5-6D2761596B74}"/>
              </a:ext>
            </a:extLst>
          </p:cNvPr>
          <p:cNvSpPr>
            <a:spLocks noGrp="1"/>
          </p:cNvSpPr>
          <p:nvPr>
            <p:ph idx="1"/>
          </p:nvPr>
        </p:nvSpPr>
        <p:spPr/>
        <p:txBody>
          <a:bodyPr/>
          <a:lstStyle/>
          <a:p>
            <a:r>
              <a:rPr lang="en-US" dirty="0"/>
              <a:t>Noise comes from a variety of sources</a:t>
            </a:r>
          </a:p>
          <a:p>
            <a:r>
              <a:rPr lang="en-US" dirty="0"/>
              <a:t>You need to balance or reconcile frequently</a:t>
            </a:r>
          </a:p>
          <a:p>
            <a:r>
              <a:rPr lang="en-US" dirty="0"/>
              <a:t>Download every few days and clean up the Alerts</a:t>
            </a:r>
          </a:p>
          <a:p>
            <a:r>
              <a:rPr lang="en-US" dirty="0"/>
              <a:t>Reconcile each PP</a:t>
            </a:r>
          </a:p>
          <a:p>
            <a:r>
              <a:rPr lang="en-US" dirty="0"/>
              <a:t>Update what to download from FMS based on FMS Transaction Codes</a:t>
            </a:r>
          </a:p>
          <a:p>
            <a:r>
              <a:rPr lang="en-US" dirty="0"/>
              <a:t>If you do not balance, you need to look for the anomalies</a:t>
            </a:r>
          </a:p>
          <a:p>
            <a:r>
              <a:rPr lang="en-US" dirty="0"/>
              <a:t>Use VSSC tools such as the F20 to help you</a:t>
            </a:r>
          </a:p>
          <a:p>
            <a:endParaRPr lang="en-US" dirty="0"/>
          </a:p>
          <a:p>
            <a:endParaRPr lang="en-US" dirty="0"/>
          </a:p>
          <a:p>
            <a:endParaRPr lang="en-US" dirty="0"/>
          </a:p>
        </p:txBody>
      </p:sp>
    </p:spTree>
    <p:extLst>
      <p:ext uri="{BB962C8B-B14F-4D97-AF65-F5344CB8AC3E}">
        <p14:creationId xmlns:p14="http://schemas.microsoft.com/office/powerpoint/2010/main" val="3110283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236C-7D84-47D5-812B-AA51D6E1D68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991E146-F16C-4F7D-8E0C-66F50254128A}"/>
              </a:ext>
            </a:extLst>
          </p:cNvPr>
          <p:cNvSpPr>
            <a:spLocks noGrp="1"/>
          </p:cNvSpPr>
          <p:nvPr>
            <p:ph idx="1"/>
          </p:nvPr>
        </p:nvSpPr>
        <p:spPr>
          <a:xfrm>
            <a:off x="838200" y="1662545"/>
            <a:ext cx="10515600" cy="4290169"/>
          </a:xfrm>
        </p:spPr>
        <p:txBody>
          <a:bodyPr/>
          <a:lstStyle/>
          <a:p>
            <a:r>
              <a:rPr lang="en-US" dirty="0"/>
              <a:t>A recording of this session and the associated handouts will be available on ORPP&amp;E’s Education and Training website approximately one-week post-webinar</a:t>
            </a:r>
          </a:p>
          <a:p>
            <a:r>
              <a:rPr lang="en-US" dirty="0"/>
              <a:t>An archive of this and other webinars can be found here:  </a:t>
            </a:r>
            <a:r>
              <a:rPr lang="en-US" dirty="0">
                <a:hlinkClick r:id="rId2"/>
              </a:rPr>
              <a:t>https://www.research.va.gov/programs/orppe/education/webinars/archives.cfm</a:t>
            </a:r>
            <a:endParaRPr lang="en-US" dirty="0"/>
          </a:p>
          <a:p>
            <a:endParaRPr lang="en-US" dirty="0"/>
          </a:p>
        </p:txBody>
      </p:sp>
    </p:spTree>
    <p:extLst>
      <p:ext uri="{BB962C8B-B14F-4D97-AF65-F5344CB8AC3E}">
        <p14:creationId xmlns:p14="http://schemas.microsoft.com/office/powerpoint/2010/main" val="12016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E87A-B02F-48B6-8FAD-9C4B03E674AB}"/>
              </a:ext>
            </a:extLst>
          </p:cNvPr>
          <p:cNvSpPr>
            <a:spLocks noGrp="1"/>
          </p:cNvSpPr>
          <p:nvPr>
            <p:ph type="title"/>
          </p:nvPr>
        </p:nvSpPr>
        <p:spPr/>
        <p:txBody>
          <a:bodyPr/>
          <a:lstStyle/>
          <a:p>
            <a:r>
              <a:rPr lang="en-US" dirty="0"/>
              <a:t>Disclaimers and Thoughts</a:t>
            </a:r>
          </a:p>
        </p:txBody>
      </p:sp>
      <p:sp>
        <p:nvSpPr>
          <p:cNvPr id="3" name="Content Placeholder 2">
            <a:extLst>
              <a:ext uri="{FF2B5EF4-FFF2-40B4-BE49-F238E27FC236}">
                <a16:creationId xmlns:a16="http://schemas.microsoft.com/office/drawing/2014/main" id="{7AEADF8F-065E-490D-A1E7-A080C970EBA3}"/>
              </a:ext>
            </a:extLst>
          </p:cNvPr>
          <p:cNvSpPr>
            <a:spLocks noGrp="1"/>
          </p:cNvSpPr>
          <p:nvPr>
            <p:ph idx="1"/>
          </p:nvPr>
        </p:nvSpPr>
        <p:spPr/>
        <p:txBody>
          <a:bodyPr>
            <a:normAutofit fontScale="85000" lnSpcReduction="20000"/>
          </a:bodyPr>
          <a:lstStyle/>
          <a:p>
            <a:r>
              <a:rPr lang="en-US" dirty="0"/>
              <a:t>These are ideas that we are presenting to make </a:t>
            </a:r>
            <a:r>
              <a:rPr lang="en-US" dirty="0" err="1"/>
              <a:t>WinRMS</a:t>
            </a:r>
            <a:r>
              <a:rPr lang="en-US" dirty="0"/>
              <a:t> useful.  If you have better ideas or ways to manage, please send those to any of us.</a:t>
            </a:r>
          </a:p>
          <a:p>
            <a:r>
              <a:rPr lang="en-US" dirty="0"/>
              <a:t>There are many ways to attack </a:t>
            </a:r>
            <a:r>
              <a:rPr lang="en-US" dirty="0" err="1"/>
              <a:t>WinRMS</a:t>
            </a:r>
            <a:r>
              <a:rPr lang="en-US" dirty="0"/>
              <a:t> however the presentations are based on the long term experiences of the users</a:t>
            </a:r>
          </a:p>
          <a:p>
            <a:r>
              <a:rPr lang="en-US" dirty="0"/>
              <a:t>Do not hesitate to contact any of us to help out</a:t>
            </a:r>
          </a:p>
          <a:p>
            <a:r>
              <a:rPr lang="en-US" dirty="0"/>
              <a:t>If you do not have </a:t>
            </a:r>
            <a:r>
              <a:rPr lang="en-US" dirty="0" err="1"/>
              <a:t>WinRMS</a:t>
            </a:r>
            <a:r>
              <a:rPr lang="en-US" dirty="0"/>
              <a:t> and would like it, please contact Kashif Iqbal or myself</a:t>
            </a:r>
          </a:p>
          <a:p>
            <a:r>
              <a:rPr lang="en-US" dirty="0"/>
              <a:t>It takes a few months to get </a:t>
            </a:r>
            <a:r>
              <a:rPr lang="en-US" dirty="0" err="1"/>
              <a:t>WinRMS</a:t>
            </a:r>
            <a:r>
              <a:rPr lang="en-US" dirty="0"/>
              <a:t> going at a station</a:t>
            </a:r>
          </a:p>
          <a:p>
            <a:r>
              <a:rPr lang="en-US" dirty="0"/>
              <a:t>The larger the station the more effective </a:t>
            </a:r>
            <a:r>
              <a:rPr lang="en-US" dirty="0" err="1"/>
              <a:t>WinRMS</a:t>
            </a:r>
            <a:r>
              <a:rPr lang="en-US" dirty="0"/>
              <a:t> is since it manages many accounts and control points</a:t>
            </a:r>
          </a:p>
          <a:p>
            <a:r>
              <a:rPr lang="en-US" dirty="0"/>
              <a:t>It takes daily management to make this work</a:t>
            </a:r>
          </a:p>
          <a:p>
            <a:r>
              <a:rPr lang="en-US" dirty="0"/>
              <a:t>You need to utilize other tools such as VSSC and IFCAP (VISTA) to reconcile and manage</a:t>
            </a:r>
          </a:p>
          <a:p>
            <a:pPr marL="0" indent="0">
              <a:buNone/>
            </a:pPr>
            <a:endParaRPr lang="en-US" dirty="0"/>
          </a:p>
        </p:txBody>
      </p:sp>
    </p:spTree>
    <p:extLst>
      <p:ext uri="{BB962C8B-B14F-4D97-AF65-F5344CB8AC3E}">
        <p14:creationId xmlns:p14="http://schemas.microsoft.com/office/powerpoint/2010/main" val="1294344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084C7-649F-47C2-B444-6035B99A62B4}"/>
              </a:ext>
            </a:extLst>
          </p:cNvPr>
          <p:cNvSpPr>
            <a:spLocks noGrp="1"/>
          </p:cNvSpPr>
          <p:nvPr>
            <p:ph type="ctrTitle"/>
          </p:nvPr>
        </p:nvSpPr>
        <p:spPr/>
        <p:txBody>
          <a:bodyPr/>
          <a:lstStyle/>
          <a:p>
            <a:r>
              <a:rPr lang="en-US" dirty="0">
                <a:solidFill>
                  <a:schemeClr val="tx1"/>
                </a:solidFill>
              </a:rPr>
              <a:t>Questions??</a:t>
            </a:r>
          </a:p>
        </p:txBody>
      </p:sp>
    </p:spTree>
    <p:extLst>
      <p:ext uri="{BB962C8B-B14F-4D97-AF65-F5344CB8AC3E}">
        <p14:creationId xmlns:p14="http://schemas.microsoft.com/office/powerpoint/2010/main" val="150658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FCC1-5EE1-4082-A377-DFE0B105E182}"/>
              </a:ext>
            </a:extLst>
          </p:cNvPr>
          <p:cNvSpPr>
            <a:spLocks noGrp="1"/>
          </p:cNvSpPr>
          <p:nvPr>
            <p:ph type="title"/>
          </p:nvPr>
        </p:nvSpPr>
        <p:spPr/>
        <p:txBody>
          <a:bodyPr/>
          <a:lstStyle/>
          <a:p>
            <a:r>
              <a:rPr lang="en-US" dirty="0"/>
              <a:t>Rules of Engagement</a:t>
            </a:r>
          </a:p>
        </p:txBody>
      </p:sp>
      <p:sp>
        <p:nvSpPr>
          <p:cNvPr id="3" name="Content Placeholder 2">
            <a:extLst>
              <a:ext uri="{FF2B5EF4-FFF2-40B4-BE49-F238E27FC236}">
                <a16:creationId xmlns:a16="http://schemas.microsoft.com/office/drawing/2014/main" id="{8661FDFE-D0EA-408C-ADF3-072C3CF74409}"/>
              </a:ext>
            </a:extLst>
          </p:cNvPr>
          <p:cNvSpPr>
            <a:spLocks noGrp="1"/>
          </p:cNvSpPr>
          <p:nvPr>
            <p:ph idx="1"/>
          </p:nvPr>
        </p:nvSpPr>
        <p:spPr/>
        <p:txBody>
          <a:bodyPr>
            <a:normAutofit/>
          </a:bodyPr>
          <a:lstStyle/>
          <a:p>
            <a:r>
              <a:rPr lang="en-US" dirty="0"/>
              <a:t>Download Noise is common in </a:t>
            </a:r>
            <a:r>
              <a:rPr lang="en-US" dirty="0" err="1"/>
              <a:t>WinRMS</a:t>
            </a:r>
            <a:endParaRPr lang="en-US" dirty="0"/>
          </a:p>
          <a:p>
            <a:r>
              <a:rPr lang="en-US" dirty="0"/>
              <a:t>Noise comes from VISTA, FMS and PAID</a:t>
            </a:r>
          </a:p>
          <a:p>
            <a:r>
              <a:rPr lang="en-US" dirty="0"/>
              <a:t>You have to become an investigator (Sherlock Holmes) to understand why the noise happens and where it comes from</a:t>
            </a:r>
          </a:p>
          <a:p>
            <a:r>
              <a:rPr lang="en-US" dirty="0"/>
              <a:t>Fiscal Service causes quite a bit of the noise</a:t>
            </a:r>
          </a:p>
          <a:p>
            <a:r>
              <a:rPr lang="en-US" dirty="0"/>
              <a:t>PAID is the other major cause of noise</a:t>
            </a:r>
          </a:p>
        </p:txBody>
      </p:sp>
    </p:spTree>
    <p:extLst>
      <p:ext uri="{BB962C8B-B14F-4D97-AF65-F5344CB8AC3E}">
        <p14:creationId xmlns:p14="http://schemas.microsoft.com/office/powerpoint/2010/main" val="319374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E7A-A455-4C12-B5FC-CC9AAB599197}"/>
              </a:ext>
            </a:extLst>
          </p:cNvPr>
          <p:cNvSpPr>
            <a:spLocks noGrp="1"/>
          </p:cNvSpPr>
          <p:nvPr>
            <p:ph type="title"/>
          </p:nvPr>
        </p:nvSpPr>
        <p:spPr/>
        <p:txBody>
          <a:bodyPr/>
          <a:lstStyle/>
          <a:p>
            <a:r>
              <a:rPr lang="en-US" dirty="0"/>
              <a:t>What is Noise</a:t>
            </a:r>
          </a:p>
        </p:txBody>
      </p:sp>
      <p:sp>
        <p:nvSpPr>
          <p:cNvPr id="5" name="Content Placeholder 2">
            <a:extLst>
              <a:ext uri="{FF2B5EF4-FFF2-40B4-BE49-F238E27FC236}">
                <a16:creationId xmlns:a16="http://schemas.microsoft.com/office/drawing/2014/main" id="{4F14EFBC-A772-4BFE-9362-65466C6D96A9}"/>
              </a:ext>
            </a:extLst>
          </p:cNvPr>
          <p:cNvSpPr>
            <a:spLocks noGrp="1"/>
          </p:cNvSpPr>
          <p:nvPr>
            <p:ph idx="1"/>
          </p:nvPr>
        </p:nvSpPr>
        <p:spPr>
          <a:xfrm>
            <a:off x="670249" y="1129439"/>
            <a:ext cx="10515600" cy="4351338"/>
          </a:xfrm>
        </p:spPr>
        <p:txBody>
          <a:bodyPr/>
          <a:lstStyle/>
          <a:p>
            <a:r>
              <a:rPr lang="en-US" dirty="0"/>
              <a:t>Noise is data that downloads into RMS but is not clear, is duplicative, or hits the wrong FCP because separation is impossible</a:t>
            </a:r>
          </a:p>
          <a:p>
            <a:r>
              <a:rPr lang="en-US" dirty="0"/>
              <a:t>Today we will focus on </a:t>
            </a:r>
          </a:p>
          <a:p>
            <a:pPr lvl="1"/>
            <a:r>
              <a:rPr lang="en-US" dirty="0"/>
              <a:t>Alerts</a:t>
            </a:r>
          </a:p>
          <a:p>
            <a:pPr lvl="1"/>
            <a:r>
              <a:rPr lang="en-US" dirty="0"/>
              <a:t>Reconciliation FMS to RMS </a:t>
            </a:r>
          </a:p>
          <a:p>
            <a:pPr lvl="1"/>
            <a:r>
              <a:rPr lang="en-US" dirty="0"/>
              <a:t>FMS and vista dual entries  </a:t>
            </a:r>
          </a:p>
          <a:p>
            <a:pPr lvl="1"/>
            <a:r>
              <a:rPr lang="en-US" dirty="0"/>
              <a:t>Budget office adjustment </a:t>
            </a:r>
          </a:p>
          <a:p>
            <a:pPr lvl="1"/>
            <a:r>
              <a:rPr lang="en-US" dirty="0"/>
              <a:t>Online FMS/VISTA adjustments  </a:t>
            </a:r>
          </a:p>
          <a:p>
            <a:pPr lvl="1"/>
            <a:r>
              <a:rPr lang="en-US" dirty="0"/>
              <a:t>Payroll</a:t>
            </a:r>
          </a:p>
          <a:p>
            <a:pPr lvl="1"/>
            <a:r>
              <a:rPr lang="en-US" dirty="0"/>
              <a:t>Importance of Delegation logs</a:t>
            </a:r>
          </a:p>
          <a:p>
            <a:endParaRPr lang="en-US" dirty="0"/>
          </a:p>
        </p:txBody>
      </p:sp>
    </p:spTree>
    <p:extLst>
      <p:ext uri="{BB962C8B-B14F-4D97-AF65-F5344CB8AC3E}">
        <p14:creationId xmlns:p14="http://schemas.microsoft.com/office/powerpoint/2010/main" val="63956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8FE3-95E6-4FA8-BBCD-985CDE32B865}"/>
              </a:ext>
            </a:extLst>
          </p:cNvPr>
          <p:cNvSpPr>
            <a:spLocks noGrp="1"/>
          </p:cNvSpPr>
          <p:nvPr>
            <p:ph type="title"/>
          </p:nvPr>
        </p:nvSpPr>
        <p:spPr/>
        <p:txBody>
          <a:bodyPr/>
          <a:lstStyle/>
          <a:p>
            <a:r>
              <a:rPr lang="en-US" dirty="0"/>
              <a:t>Types of Alerts</a:t>
            </a:r>
          </a:p>
        </p:txBody>
      </p:sp>
      <p:sp>
        <p:nvSpPr>
          <p:cNvPr id="3" name="Content Placeholder 2">
            <a:extLst>
              <a:ext uri="{FF2B5EF4-FFF2-40B4-BE49-F238E27FC236}">
                <a16:creationId xmlns:a16="http://schemas.microsoft.com/office/drawing/2014/main" id="{A37D667C-41B7-4875-A6FF-1BC1EFD07AAA}"/>
              </a:ext>
            </a:extLst>
          </p:cNvPr>
          <p:cNvSpPr>
            <a:spLocks noGrp="1"/>
          </p:cNvSpPr>
          <p:nvPr>
            <p:ph idx="1"/>
          </p:nvPr>
        </p:nvSpPr>
        <p:spPr/>
        <p:txBody>
          <a:bodyPr/>
          <a:lstStyle/>
          <a:p>
            <a:r>
              <a:rPr lang="en-US" dirty="0"/>
              <a:t>Data missing from download</a:t>
            </a:r>
          </a:p>
          <a:p>
            <a:pPr lvl="1"/>
            <a:r>
              <a:rPr lang="en-US" dirty="0"/>
              <a:t>Group number – See last session on entering group numbers</a:t>
            </a:r>
          </a:p>
          <a:p>
            <a:pPr lvl="1"/>
            <a:r>
              <a:rPr lang="en-US" dirty="0"/>
              <a:t>Account – from </a:t>
            </a:r>
            <a:r>
              <a:rPr lang="en-US" dirty="0" err="1"/>
              <a:t>SubCP</a:t>
            </a:r>
            <a:r>
              <a:rPr lang="en-US" dirty="0"/>
              <a:t> – critical to tracking expenses by project</a:t>
            </a:r>
          </a:p>
          <a:p>
            <a:pPr lvl="1"/>
            <a:r>
              <a:rPr lang="en-US" dirty="0"/>
              <a:t>Employee no salary – download problem in system</a:t>
            </a:r>
          </a:p>
          <a:p>
            <a:pPr lvl="1"/>
            <a:r>
              <a:rPr lang="en-US" dirty="0"/>
              <a:t>Employee missing (may be new)</a:t>
            </a:r>
          </a:p>
          <a:p>
            <a:r>
              <a:rPr lang="en-US" dirty="0"/>
              <a:t>No obligation number – not obligated yet</a:t>
            </a:r>
          </a:p>
        </p:txBody>
      </p:sp>
    </p:spTree>
    <p:extLst>
      <p:ext uri="{BB962C8B-B14F-4D97-AF65-F5344CB8AC3E}">
        <p14:creationId xmlns:p14="http://schemas.microsoft.com/office/powerpoint/2010/main" val="29820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0129-7A1F-439A-88E4-9284F47AEAF2}"/>
              </a:ext>
            </a:extLst>
          </p:cNvPr>
          <p:cNvSpPr>
            <a:spLocks noGrp="1"/>
          </p:cNvSpPr>
          <p:nvPr>
            <p:ph type="title"/>
          </p:nvPr>
        </p:nvSpPr>
        <p:spPr/>
        <p:txBody>
          <a:bodyPr/>
          <a:lstStyle/>
          <a:p>
            <a:r>
              <a:rPr lang="en-US" dirty="0"/>
              <a:t>Correcting Group Numbers or Alerts	</a:t>
            </a:r>
          </a:p>
        </p:txBody>
      </p:sp>
      <p:sp>
        <p:nvSpPr>
          <p:cNvPr id="3" name="Content Placeholder 2">
            <a:extLst>
              <a:ext uri="{FF2B5EF4-FFF2-40B4-BE49-F238E27FC236}">
                <a16:creationId xmlns:a16="http://schemas.microsoft.com/office/drawing/2014/main" id="{5E72CBCE-6234-4617-B0ED-644C20EBCA7C}"/>
              </a:ext>
            </a:extLst>
          </p:cNvPr>
          <p:cNvSpPr>
            <a:spLocks noGrp="1"/>
          </p:cNvSpPr>
          <p:nvPr>
            <p:ph idx="1"/>
          </p:nvPr>
        </p:nvSpPr>
        <p:spPr>
          <a:xfrm>
            <a:off x="838200" y="1253331"/>
            <a:ext cx="10515600" cy="4351338"/>
          </a:xfrm>
        </p:spPr>
        <p:txBody>
          <a:bodyPr/>
          <a:lstStyle/>
          <a:p>
            <a:r>
              <a:rPr lang="en-US" dirty="0"/>
              <a:t>To avoid</a:t>
            </a:r>
          </a:p>
          <a:p>
            <a:pPr lvl="1"/>
            <a:r>
              <a:rPr lang="en-US" dirty="0"/>
              <a:t>Need to make sure Group numbers are part of orders – see last training</a:t>
            </a:r>
          </a:p>
          <a:p>
            <a:pPr lvl="1"/>
            <a:r>
              <a:rPr lang="en-US" dirty="0"/>
              <a:t>Enter the correct </a:t>
            </a:r>
            <a:r>
              <a:rPr lang="en-US" dirty="0" err="1"/>
              <a:t>subCP</a:t>
            </a:r>
            <a:endParaRPr lang="en-US" dirty="0"/>
          </a:p>
          <a:p>
            <a:r>
              <a:rPr lang="en-US" dirty="0"/>
              <a:t>However, to correct go to alerts and open up</a:t>
            </a:r>
          </a:p>
        </p:txBody>
      </p:sp>
      <p:pic>
        <p:nvPicPr>
          <p:cNvPr id="4" name="Picture 3" descr="Graphical user interface, text, application&#10;&#10;Description automatically generated">
            <a:extLst>
              <a:ext uri="{FF2B5EF4-FFF2-40B4-BE49-F238E27FC236}">
                <a16:creationId xmlns:a16="http://schemas.microsoft.com/office/drawing/2014/main" id="{606144E1-2454-45F3-9B4E-680F23016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248" y="3076770"/>
            <a:ext cx="7547427" cy="3176238"/>
          </a:xfrm>
          <a:prstGeom prst="rect">
            <a:avLst/>
          </a:prstGeom>
          <a:ln>
            <a:solidFill>
              <a:schemeClr val="accent1"/>
            </a:solidFill>
          </a:ln>
        </p:spPr>
      </p:pic>
      <p:sp>
        <p:nvSpPr>
          <p:cNvPr id="5" name="Rectangle 4">
            <a:extLst>
              <a:ext uri="{FF2B5EF4-FFF2-40B4-BE49-F238E27FC236}">
                <a16:creationId xmlns:a16="http://schemas.microsoft.com/office/drawing/2014/main" id="{28050195-0324-4405-B869-46A4B9F2DBB2}"/>
              </a:ext>
            </a:extLst>
          </p:cNvPr>
          <p:cNvSpPr/>
          <p:nvPr/>
        </p:nvSpPr>
        <p:spPr>
          <a:xfrm>
            <a:off x="3243717" y="3468775"/>
            <a:ext cx="596348" cy="119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01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A3223E-A45B-4AD3-9B44-D93C9CC9AD91}"/>
              </a:ext>
            </a:extLst>
          </p:cNvPr>
          <p:cNvPicPr>
            <a:picLocks noChangeAspect="1"/>
          </p:cNvPicPr>
          <p:nvPr/>
        </p:nvPicPr>
        <p:blipFill>
          <a:blip r:embed="rId2"/>
          <a:stretch>
            <a:fillRect/>
          </a:stretch>
        </p:blipFill>
        <p:spPr>
          <a:xfrm>
            <a:off x="109537" y="1666875"/>
            <a:ext cx="11972925" cy="3524250"/>
          </a:xfrm>
          <a:prstGeom prst="rect">
            <a:avLst/>
          </a:prstGeom>
        </p:spPr>
      </p:pic>
    </p:spTree>
    <p:extLst>
      <p:ext uri="{BB962C8B-B14F-4D97-AF65-F5344CB8AC3E}">
        <p14:creationId xmlns:p14="http://schemas.microsoft.com/office/powerpoint/2010/main" val="2978960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heme/theme1.xml><?xml version="1.0" encoding="utf-8"?>
<a:theme xmlns:a="http://schemas.openxmlformats.org/drawingml/2006/main" name="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EB4FB883462145981A371799DBAB3B" ma:contentTypeVersion="3" ma:contentTypeDescription="Create a new document." ma:contentTypeScope="" ma:versionID="995fdb63e3dd1e8f1da6443957a04005">
  <xsd:schema xmlns:xsd="http://www.w3.org/2001/XMLSchema" xmlns:xs="http://www.w3.org/2001/XMLSchema" xmlns:p="http://schemas.microsoft.com/office/2006/metadata/properties" xmlns:ns2="385b34af-4a23-4d35-a748-141791af8ffa" targetNamespace="http://schemas.microsoft.com/office/2006/metadata/properties" ma:root="true" ma:fieldsID="8637b35d59bada72ae95b18b02a69523" ns2:_="">
    <xsd:import namespace="385b34af-4a23-4d35-a748-141791af8ffa"/>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b34af-4a23-4d35-a748-141791af8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F1610F-A28A-465A-AC3A-A24124388521}">
  <ds:schemaRefs>
    <ds:schemaRef ds:uri="http://schemas.microsoft.com/sharepoint/v3/contenttype/forms"/>
  </ds:schemaRefs>
</ds:datastoreItem>
</file>

<file path=customXml/itemProps2.xml><?xml version="1.0" encoding="utf-8"?>
<ds:datastoreItem xmlns:ds="http://schemas.openxmlformats.org/officeDocument/2006/customXml" ds:itemID="{054F3FC3-6085-4BB5-8D80-A50DC7125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b34af-4a23-4d35-a748-141791af8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0D76CD-423D-4EE8-BCED-80D65251216E}">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85b34af-4a23-4d35-a748-141791af8f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20201208_VA PPT Presentation Training_VS</Template>
  <TotalTime>1473</TotalTime>
  <Words>2159</Words>
  <Application>Microsoft Office PowerPoint</Application>
  <PresentationFormat>Widescreen</PresentationFormat>
  <Paragraphs>213</Paragraphs>
  <Slides>40</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Calibri Light</vt:lpstr>
      <vt:lpstr>20201208_VA PPT Presentation Training_VS</vt:lpstr>
      <vt:lpstr>1_Office Theme</vt:lpstr>
      <vt:lpstr>Office Theme</vt:lpstr>
      <vt:lpstr>think-cell Slide</vt:lpstr>
      <vt:lpstr>Managing and Navigating WinRMS Session 3:  How to Manage the Noise in a Download</vt:lpstr>
      <vt:lpstr>Objectives</vt:lpstr>
      <vt:lpstr>Presenters</vt:lpstr>
      <vt:lpstr>Disclaimers and Thoughts</vt:lpstr>
      <vt:lpstr>Rules of Engagement</vt:lpstr>
      <vt:lpstr>What is Noise</vt:lpstr>
      <vt:lpstr>Types of Alerts</vt:lpstr>
      <vt:lpstr>Correcting Group Numbers or Alerts </vt:lpstr>
      <vt:lpstr>PowerPoint Presentation</vt:lpstr>
      <vt:lpstr>Reconcile FMS to RMS</vt:lpstr>
      <vt:lpstr>How to Balance All Other FCP</vt:lpstr>
      <vt:lpstr>How to Balance All Other FCP</vt:lpstr>
      <vt:lpstr>Detail Status Method</vt:lpstr>
      <vt:lpstr>How to Balance All Other FCP</vt:lpstr>
      <vt:lpstr>How to Balance All Other FCP</vt:lpstr>
      <vt:lpstr>How to Balance All Other FCP</vt:lpstr>
      <vt:lpstr>How to Balance All Other FCP</vt:lpstr>
      <vt:lpstr>What to do if you don’t balance?</vt:lpstr>
      <vt:lpstr>Alerts</vt:lpstr>
      <vt:lpstr>How to Prevent Noise</vt:lpstr>
      <vt:lpstr>Find&gt;FMS Transaction Code</vt:lpstr>
      <vt:lpstr>Say Yes to Only a Few</vt:lpstr>
      <vt:lpstr>FMS Codes – Example of Noise</vt:lpstr>
      <vt:lpstr>FMS and VISTA</vt:lpstr>
      <vt:lpstr>VISTA and FMS Dual Entries</vt:lpstr>
      <vt:lpstr>Order already in system</vt:lpstr>
      <vt:lpstr>Budget Office Adjustments</vt:lpstr>
      <vt:lpstr>What Happens if you Delete Incorrectly</vt:lpstr>
      <vt:lpstr>Payroll and Paid</vt:lpstr>
      <vt:lpstr>Payroll Alerts</vt:lpstr>
      <vt:lpstr>Payroll Alerts</vt:lpstr>
      <vt:lpstr>Payroll Alerts</vt:lpstr>
      <vt:lpstr>Payroll Alerts</vt:lpstr>
      <vt:lpstr>Payroll Alerts</vt:lpstr>
      <vt:lpstr>Payroll Alerts</vt:lpstr>
      <vt:lpstr>Delegation Logs</vt:lpstr>
      <vt:lpstr>Delegation Logs</vt:lpstr>
      <vt:lpstr>Conclusions</vt:lpstr>
      <vt:lpstr>Availability of Recording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Navigating WinRMS Session 3:  How to Manage the Noise in a Download</dc:title>
  <dc:subject>Managing and Navigating WinRMS Session 3:  How to Manage the Noise in a Download</dc:subject>
  <dc:creator>Points, Kari</dc:creator>
  <cp:keywords>Managing and Navigating WinRMS Session 3:  How to Manage the Noise in a Download</cp:keywords>
  <cp:lastModifiedBy>Rivera, Portia T</cp:lastModifiedBy>
  <cp:revision>123</cp:revision>
  <dcterms:created xsi:type="dcterms:W3CDTF">2021-03-21T19:53:55Z</dcterms:created>
  <dcterms:modified xsi:type="dcterms:W3CDTF">2021-06-29T13:13:23Z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0x01010094EB4FB883462145981A371799DBAB3B</vt:lpwstr>
  </property>
</Properties>
</file>